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65"/>
  </p:notesMasterIdLst>
  <p:handoutMasterIdLst>
    <p:handoutMasterId r:id="rId66"/>
  </p:handoutMasterIdLst>
  <p:sldIdLst>
    <p:sldId id="1069" r:id="rId3"/>
    <p:sldId id="1462" r:id="rId4"/>
    <p:sldId id="1463" r:id="rId5"/>
    <p:sldId id="1474" r:id="rId6"/>
    <p:sldId id="1528" r:id="rId7"/>
    <p:sldId id="1927" r:id="rId8"/>
    <p:sldId id="1922" r:id="rId9"/>
    <p:sldId id="1888" r:id="rId10"/>
    <p:sldId id="1889" r:id="rId11"/>
    <p:sldId id="1872" r:id="rId12"/>
    <p:sldId id="1873" r:id="rId13"/>
    <p:sldId id="1619" r:id="rId14"/>
    <p:sldId id="1620" r:id="rId15"/>
    <p:sldId id="1864" r:id="rId16"/>
    <p:sldId id="1890" r:id="rId17"/>
    <p:sldId id="1465" r:id="rId18"/>
    <p:sldId id="1869" r:id="rId19"/>
    <p:sldId id="1923" r:id="rId20"/>
    <p:sldId id="1891" r:id="rId21"/>
    <p:sldId id="1882" r:id="rId22"/>
    <p:sldId id="1883" r:id="rId23"/>
    <p:sldId id="1892" r:id="rId24"/>
    <p:sldId id="1893" r:id="rId25"/>
    <p:sldId id="1885" r:id="rId26"/>
    <p:sldId id="1924" r:id="rId27"/>
    <p:sldId id="1928" r:id="rId28"/>
    <p:sldId id="1931" r:id="rId29"/>
    <p:sldId id="1521" r:id="rId30"/>
    <p:sldId id="1870" r:id="rId31"/>
    <p:sldId id="1875" r:id="rId32"/>
    <p:sldId id="1925" r:id="rId33"/>
    <p:sldId id="1929" r:id="rId34"/>
    <p:sldId id="1876" r:id="rId35"/>
    <p:sldId id="1905" r:id="rId36"/>
    <p:sldId id="1903" r:id="rId37"/>
    <p:sldId id="1902" r:id="rId38"/>
    <p:sldId id="1904" r:id="rId39"/>
    <p:sldId id="1906" r:id="rId40"/>
    <p:sldId id="1901" r:id="rId41"/>
    <p:sldId id="1900" r:id="rId42"/>
    <p:sldId id="1907" r:id="rId43"/>
    <p:sldId id="1930" r:id="rId44"/>
    <p:sldId id="1877" r:id="rId45"/>
    <p:sldId id="1908" r:id="rId46"/>
    <p:sldId id="1909" r:id="rId47"/>
    <p:sldId id="1910" r:id="rId48"/>
    <p:sldId id="1914" r:id="rId49"/>
    <p:sldId id="1915" r:id="rId50"/>
    <p:sldId id="1911" r:id="rId51"/>
    <p:sldId id="1913" r:id="rId52"/>
    <p:sldId id="1896" r:id="rId53"/>
    <p:sldId id="1917" r:id="rId54"/>
    <p:sldId id="1916" r:id="rId55"/>
    <p:sldId id="1918" r:id="rId56"/>
    <p:sldId id="1522" r:id="rId57"/>
    <p:sldId id="1921" r:id="rId58"/>
    <p:sldId id="1871" r:id="rId59"/>
    <p:sldId id="1899" r:id="rId60"/>
    <p:sldId id="1881" r:id="rId61"/>
    <p:sldId id="1926" r:id="rId62"/>
    <p:sldId id="1898" r:id="rId63"/>
    <p:sldId id="1520"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BF2"/>
    <a:srgbClr val="FFCC00"/>
    <a:srgbClr val="46572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6283" autoAdjust="0"/>
  </p:normalViewPr>
  <p:slideViewPr>
    <p:cSldViewPr snapToGrid="0">
      <p:cViewPr varScale="1">
        <p:scale>
          <a:sx n="82" d="100"/>
          <a:sy n="82" d="100"/>
        </p:scale>
        <p:origin x="82"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r>
              <a:rPr lang="en-US"/>
              <a:t>10/21/25</a:t>
            </a:r>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35BE3CF0-339B-43E3-9F05-10C3B14E1D0B}" type="slidenum">
              <a:rPr lang="en-US" smtClean="0"/>
              <a:t>‹#›</a:t>
            </a:fld>
            <a:endParaRPr lang="en-US" dirty="0"/>
          </a:p>
        </p:txBody>
      </p:sp>
    </p:spTree>
    <p:extLst>
      <p:ext uri="{BB962C8B-B14F-4D97-AF65-F5344CB8AC3E}">
        <p14:creationId xmlns:p14="http://schemas.microsoft.com/office/powerpoint/2010/main" val="3179747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77" tIns="46589" rIns="93177" bIns="46589" rtlCol="0"/>
          <a:lstStyle>
            <a:lvl1pPr algn="r">
              <a:defRPr sz="1200"/>
            </a:lvl1pPr>
          </a:lstStyle>
          <a:p>
            <a:r>
              <a:rPr lang="en-US"/>
              <a:t>10/21/25</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1"/>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71"/>
            <a:ext cx="3037840" cy="466433"/>
          </a:xfrm>
          <a:prstGeom prst="rect">
            <a:avLst/>
          </a:prstGeom>
        </p:spPr>
        <p:txBody>
          <a:bodyPr vert="horz" lIns="93177" tIns="46589" rIns="93177" bIns="46589" rtlCol="0" anchor="b"/>
          <a:lstStyle>
            <a:lvl1pPr algn="r">
              <a:defRPr sz="1200"/>
            </a:lvl1pPr>
          </a:lstStyle>
          <a:p>
            <a:fld id="{3D6CF292-38C3-4F6E-9E99-0593ABEF267A}" type="slidenum">
              <a:rPr lang="en-US" smtClean="0"/>
              <a:t>‹#›</a:t>
            </a:fld>
            <a:endParaRPr lang="en-US" dirty="0"/>
          </a:p>
        </p:txBody>
      </p:sp>
    </p:spTree>
    <p:extLst>
      <p:ext uri="{BB962C8B-B14F-4D97-AF65-F5344CB8AC3E}">
        <p14:creationId xmlns:p14="http://schemas.microsoft.com/office/powerpoint/2010/main" val="20453283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CF292-38C3-4F6E-9E99-0593ABEF267A}" type="slidenum">
              <a:rPr lang="en-US" smtClean="0"/>
              <a:t>1</a:t>
            </a:fld>
            <a:endParaRPr lang="en-US" dirty="0"/>
          </a:p>
        </p:txBody>
      </p:sp>
      <p:sp>
        <p:nvSpPr>
          <p:cNvPr id="5" name="Date Placeholder 4"/>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1252942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203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494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25F6-F433-E81E-C4EF-3FC7F6C68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6102E-6E44-D20B-3CAB-B2D1712E3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859B9-0789-DACC-B009-CCB3BA1EF1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2DAF96-6AEA-819F-16CB-730262C2702D}"/>
              </a:ext>
            </a:extLst>
          </p:cNvPr>
          <p:cNvSpPr>
            <a:spLocks noGrp="1"/>
          </p:cNvSpPr>
          <p:nvPr>
            <p:ph type="sldNum" sz="quarter" idx="10"/>
          </p:nvPr>
        </p:nvSpPr>
        <p:spPr/>
        <p:txBody>
          <a:bodyPr/>
          <a:lstStyle/>
          <a:p>
            <a:fld id="{3D6CF292-38C3-4F6E-9E99-0593ABEF267A}" type="slidenum">
              <a:rPr lang="en-US" smtClean="0"/>
              <a:t>12</a:t>
            </a:fld>
            <a:endParaRPr lang="en-US" dirty="0"/>
          </a:p>
        </p:txBody>
      </p:sp>
      <p:sp>
        <p:nvSpPr>
          <p:cNvPr id="5" name="Date Placeholder 4">
            <a:extLst>
              <a:ext uri="{FF2B5EF4-FFF2-40B4-BE49-F238E27FC236}">
                <a16:creationId xmlns:a16="http://schemas.microsoft.com/office/drawing/2014/main" id="{6AB48BC1-28EE-9827-8B23-6757E5AC5BF5}"/>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279017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A369-296E-BDCC-03DD-4E133458F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70521-0209-D8BA-B54B-CA9BDE108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24CB0-9904-A61F-22DD-805BC16C46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7519D-31C9-B937-FD22-0C32CFAA37F6}"/>
              </a:ext>
            </a:extLst>
          </p:cNvPr>
          <p:cNvSpPr>
            <a:spLocks noGrp="1"/>
          </p:cNvSpPr>
          <p:nvPr>
            <p:ph type="sldNum" sz="quarter" idx="10"/>
          </p:nvPr>
        </p:nvSpPr>
        <p:spPr/>
        <p:txBody>
          <a:bodyPr/>
          <a:lstStyle/>
          <a:p>
            <a:fld id="{3D6CF292-38C3-4F6E-9E99-0593ABEF267A}" type="slidenum">
              <a:rPr lang="en-US" smtClean="0"/>
              <a:t>13</a:t>
            </a:fld>
            <a:endParaRPr lang="en-US" dirty="0"/>
          </a:p>
        </p:txBody>
      </p:sp>
      <p:sp>
        <p:nvSpPr>
          <p:cNvPr id="5" name="Date Placeholder 4">
            <a:extLst>
              <a:ext uri="{FF2B5EF4-FFF2-40B4-BE49-F238E27FC236}">
                <a16:creationId xmlns:a16="http://schemas.microsoft.com/office/drawing/2014/main" id="{6F165F2A-F3F2-57A5-BEB4-8CC9E9164250}"/>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367832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2D6D7-2EC1-CC1D-66DD-32B5523B3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AF35A-C134-2886-889C-85268EDB7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B49FD-67B9-6D74-F155-8F139AB56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F64C8-D1C3-E4AC-8B78-B9DFC13DA9F2}"/>
              </a:ext>
            </a:extLst>
          </p:cNvPr>
          <p:cNvSpPr>
            <a:spLocks noGrp="1"/>
          </p:cNvSpPr>
          <p:nvPr>
            <p:ph type="sldNum" sz="quarter" idx="10"/>
          </p:nvPr>
        </p:nvSpPr>
        <p:spPr/>
        <p:txBody>
          <a:bodyPr/>
          <a:lstStyle/>
          <a:p>
            <a:fld id="{3D6CF292-38C3-4F6E-9E99-0593ABEF267A}" type="slidenum">
              <a:rPr lang="en-US" smtClean="0"/>
              <a:t>14</a:t>
            </a:fld>
            <a:endParaRPr lang="en-US" dirty="0"/>
          </a:p>
        </p:txBody>
      </p:sp>
      <p:sp>
        <p:nvSpPr>
          <p:cNvPr id="5" name="Date Placeholder 4">
            <a:extLst>
              <a:ext uri="{FF2B5EF4-FFF2-40B4-BE49-F238E27FC236}">
                <a16:creationId xmlns:a16="http://schemas.microsoft.com/office/drawing/2014/main" id="{5E19AA2A-6F0F-8FD6-20BD-D9F3D7ADD7EB}"/>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112194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2D6D7-2EC1-CC1D-66DD-32B5523B3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AF35A-C134-2886-889C-85268EDB7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B49FD-67B9-6D74-F155-8F139AB56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F64C8-D1C3-E4AC-8B78-B9DFC13DA9F2}"/>
              </a:ext>
            </a:extLst>
          </p:cNvPr>
          <p:cNvSpPr>
            <a:spLocks noGrp="1"/>
          </p:cNvSpPr>
          <p:nvPr>
            <p:ph type="sldNum" sz="quarter" idx="10"/>
          </p:nvPr>
        </p:nvSpPr>
        <p:spPr/>
        <p:txBody>
          <a:bodyPr/>
          <a:lstStyle/>
          <a:p>
            <a:fld id="{3D6CF292-38C3-4F6E-9E99-0593ABEF267A}" type="slidenum">
              <a:rPr lang="en-US" smtClean="0"/>
              <a:t>15</a:t>
            </a:fld>
            <a:endParaRPr lang="en-US" dirty="0"/>
          </a:p>
        </p:txBody>
      </p:sp>
      <p:sp>
        <p:nvSpPr>
          <p:cNvPr id="5" name="Date Placeholder 4">
            <a:extLst>
              <a:ext uri="{FF2B5EF4-FFF2-40B4-BE49-F238E27FC236}">
                <a16:creationId xmlns:a16="http://schemas.microsoft.com/office/drawing/2014/main" id="{5E19AA2A-6F0F-8FD6-20BD-D9F3D7ADD7EB}"/>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372934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989A-FBB9-7307-11EF-C6D183FBF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1D779-3FEA-A580-4534-58ABDBE3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262C3-8764-B6B3-B8F1-7951627B7D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DCA496-BD24-CA57-138F-50BC44D89C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F292-38C3-4F6E-9E99-0593ABEF2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7AFA086-FCE6-A9A8-328E-613497E17AF4}"/>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10/21/25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16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834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979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789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B70B-B82A-B2FA-50F7-AA19A9236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B9281-23FC-D947-EB54-6206BAB7A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731B3-5045-E79F-236E-502DF5EAE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D6B02F-D139-EECC-5C0E-DF8B73055E8F}"/>
              </a:ext>
            </a:extLst>
          </p:cNvPr>
          <p:cNvSpPr>
            <a:spLocks noGrp="1"/>
          </p:cNvSpPr>
          <p:nvPr>
            <p:ph type="sldNum" sz="quarter" idx="10"/>
          </p:nvPr>
        </p:nvSpPr>
        <p:spPr/>
        <p:txBody>
          <a:bodyPr/>
          <a:lstStyle/>
          <a:p>
            <a:fld id="{3D6CF292-38C3-4F6E-9E99-0593ABEF267A}" type="slidenum">
              <a:rPr lang="en-US" smtClean="0"/>
              <a:t>2</a:t>
            </a:fld>
            <a:endParaRPr lang="en-US" dirty="0"/>
          </a:p>
        </p:txBody>
      </p:sp>
      <p:sp>
        <p:nvSpPr>
          <p:cNvPr id="5" name="Date Placeholder 4">
            <a:extLst>
              <a:ext uri="{FF2B5EF4-FFF2-40B4-BE49-F238E27FC236}">
                <a16:creationId xmlns:a16="http://schemas.microsoft.com/office/drawing/2014/main" id="{3B68E8C4-FBBD-9AA0-19F8-84BFF6EA98F3}"/>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234392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8413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6888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53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009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42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756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1521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1821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1223-8782-FE59-FF0C-BA479E8DE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FD473-AEFA-00DC-EFFA-0B080F02A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93FD6-C6BF-B405-D7BC-E38D64E2A6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A409A6-6E15-D291-2D38-1B059E70B77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F292-38C3-4F6E-9E99-0593ABEF2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41F454F-73F0-AB54-7CC1-90501AC06FCF}"/>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10/21/25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406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15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5EF6C-750F-340D-674D-CEEE1587E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F08FA-04B4-1E9B-142F-7EA8D832F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4F848-9B84-6CA1-3D65-5DE704F8EE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821059-4450-8C18-1FB0-1FE1FD4CA21E}"/>
              </a:ext>
            </a:extLst>
          </p:cNvPr>
          <p:cNvSpPr>
            <a:spLocks noGrp="1"/>
          </p:cNvSpPr>
          <p:nvPr>
            <p:ph type="sldNum" sz="quarter" idx="10"/>
          </p:nvPr>
        </p:nvSpPr>
        <p:spPr/>
        <p:txBody>
          <a:bodyPr/>
          <a:lstStyle/>
          <a:p>
            <a:fld id="{3D6CF292-38C3-4F6E-9E99-0593ABEF267A}" type="slidenum">
              <a:rPr lang="en-US" smtClean="0"/>
              <a:t>3</a:t>
            </a:fld>
            <a:endParaRPr lang="en-US" dirty="0"/>
          </a:p>
        </p:txBody>
      </p:sp>
      <p:sp>
        <p:nvSpPr>
          <p:cNvPr id="5" name="Date Placeholder 4">
            <a:extLst>
              <a:ext uri="{FF2B5EF4-FFF2-40B4-BE49-F238E27FC236}">
                <a16:creationId xmlns:a16="http://schemas.microsoft.com/office/drawing/2014/main" id="{9D2F6AAC-2259-49A6-B30C-CAC04D5392AD}"/>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3659329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5782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960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556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8437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11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552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2316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2049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4582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45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1494-9341-ED0F-2D80-21EC1F21C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96AE8-AD0B-975C-DE4C-7E760A877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9A49B-C0C9-7774-EE8C-7EDB353B5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50DF1D-B274-46B2-6755-C0FED25213D0}"/>
              </a:ext>
            </a:extLst>
          </p:cNvPr>
          <p:cNvSpPr>
            <a:spLocks noGrp="1"/>
          </p:cNvSpPr>
          <p:nvPr>
            <p:ph type="sldNum" sz="quarter" idx="10"/>
          </p:nvPr>
        </p:nvSpPr>
        <p:spPr/>
        <p:txBody>
          <a:bodyPr/>
          <a:lstStyle/>
          <a:p>
            <a:fld id="{3D6CF292-38C3-4F6E-9E99-0593ABEF267A}" type="slidenum">
              <a:rPr lang="en-US" smtClean="0"/>
              <a:t>4</a:t>
            </a:fld>
            <a:endParaRPr lang="en-US" dirty="0"/>
          </a:p>
        </p:txBody>
      </p:sp>
      <p:sp>
        <p:nvSpPr>
          <p:cNvPr id="5" name="Date Placeholder 4">
            <a:extLst>
              <a:ext uri="{FF2B5EF4-FFF2-40B4-BE49-F238E27FC236}">
                <a16:creationId xmlns:a16="http://schemas.microsoft.com/office/drawing/2014/main" id="{89400569-1296-10BD-7453-64A45D1C135C}"/>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2964918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5748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031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698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892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095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6593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4430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8962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5874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39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074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9479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4936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9307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7719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082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4335D-9CAD-1AA2-A648-00E3D39E9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050CE-34CC-07E5-CAA8-CC136CBC2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F5A8E-A94E-B343-6C2C-88C98B8E1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8C1DA4-EEC4-F3E1-CD85-37352E21E3CC}"/>
              </a:ext>
            </a:extLst>
          </p:cNvPr>
          <p:cNvSpPr>
            <a:spLocks noGrp="1"/>
          </p:cNvSpPr>
          <p:nvPr>
            <p:ph type="sldNum" sz="quarter" idx="10"/>
          </p:nvPr>
        </p:nvSpPr>
        <p:spPr/>
        <p:txBody>
          <a:bodyPr/>
          <a:lstStyle/>
          <a:p>
            <a:fld id="{3D6CF292-38C3-4F6E-9E99-0593ABEF267A}" type="slidenum">
              <a:rPr lang="en-US" smtClean="0"/>
              <a:t>55</a:t>
            </a:fld>
            <a:endParaRPr lang="en-US" dirty="0"/>
          </a:p>
        </p:txBody>
      </p:sp>
      <p:sp>
        <p:nvSpPr>
          <p:cNvPr id="5" name="Date Placeholder 4">
            <a:extLst>
              <a:ext uri="{FF2B5EF4-FFF2-40B4-BE49-F238E27FC236}">
                <a16:creationId xmlns:a16="http://schemas.microsoft.com/office/drawing/2014/main" id="{4B700638-7D2D-80E0-6E86-5BC2015ACBE6}"/>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1720949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6493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6153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9055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80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44522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0368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3789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861A-3CB8-E42C-FEEC-204F53E80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950A1-7265-3125-B20A-2BEF60775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080E8-0DCA-0692-79F7-E217C8EF00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79EB79-3997-9D3A-55C2-05EB7E3A55CE}"/>
              </a:ext>
            </a:extLst>
          </p:cNvPr>
          <p:cNvSpPr>
            <a:spLocks noGrp="1"/>
          </p:cNvSpPr>
          <p:nvPr>
            <p:ph type="sldNum" sz="quarter" idx="10"/>
          </p:nvPr>
        </p:nvSpPr>
        <p:spPr/>
        <p:txBody>
          <a:bodyPr/>
          <a:lstStyle/>
          <a:p>
            <a:fld id="{3D6CF292-38C3-4F6E-9E99-0593ABEF267A}" type="slidenum">
              <a:rPr lang="en-US" smtClean="0"/>
              <a:t>62</a:t>
            </a:fld>
            <a:endParaRPr lang="en-US" dirty="0"/>
          </a:p>
        </p:txBody>
      </p:sp>
      <p:sp>
        <p:nvSpPr>
          <p:cNvPr id="5" name="Date Placeholder 4">
            <a:extLst>
              <a:ext uri="{FF2B5EF4-FFF2-40B4-BE49-F238E27FC236}">
                <a16:creationId xmlns:a16="http://schemas.microsoft.com/office/drawing/2014/main" id="{4AB614DA-280D-FAC2-7B83-15556EC6F6F4}"/>
              </a:ext>
            </a:extLst>
          </p:cNvPr>
          <p:cNvSpPr>
            <a:spLocks noGrp="1"/>
          </p:cNvSpPr>
          <p:nvPr>
            <p:ph type="dt" idx="11"/>
          </p:nvPr>
        </p:nvSpPr>
        <p:spPr/>
        <p:txBody>
          <a:bodyPr/>
          <a:lstStyle/>
          <a:p>
            <a:r>
              <a:rPr lang="en-US"/>
              <a:t>10/21/25</a:t>
            </a:r>
            <a:endParaRPr lang="en-US" dirty="0"/>
          </a:p>
        </p:txBody>
      </p:sp>
    </p:spTree>
    <p:extLst>
      <p:ext uri="{BB962C8B-B14F-4D97-AF65-F5344CB8AC3E}">
        <p14:creationId xmlns:p14="http://schemas.microsoft.com/office/powerpoint/2010/main" val="54014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016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897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D377-191B-2919-9E1D-7A47DFDB2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5A41-F665-43E1-5BA9-D8487E6E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F427-72E6-DDD3-8011-38A2C1499D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86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3430" y="890442"/>
            <a:ext cx="6024160" cy="1271636"/>
          </a:xfrm>
          <a:prstGeom prst="rect">
            <a:avLst/>
          </a:prstGeom>
        </p:spPr>
        <p:txBody>
          <a:bodyPr/>
          <a:lstStyle>
            <a:lvl1pPr algn="l">
              <a:lnSpc>
                <a:spcPct val="85000"/>
              </a:lnSpc>
              <a:defRPr sz="3000" b="0" cap="none" baseline="0">
                <a:solidFill>
                  <a:srgbClr val="2A3620"/>
                </a:solidFill>
                <a:latin typeface="Baskerville" panose="02020502070401020303" pitchFamily="18" charset="0"/>
                <a:ea typeface="Baskerville" panose="02020502070401020303" pitchFamily="18" charset="0"/>
                <a:cs typeface="Baskerville" panose="02020502070401020303" pitchFamily="18" charset="0"/>
              </a:defRPr>
            </a:lvl1pPr>
          </a:lstStyle>
          <a:p>
            <a:r>
              <a:rPr lang="en-US" dirty="0"/>
              <a:t>Enter the</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1247660" y="2466108"/>
            <a:ext cx="602416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sp>
        <p:nvSpPr>
          <p:cNvPr id="26" name="TextBox 25"/>
          <p:cNvSpPr txBox="1"/>
          <p:nvPr userDrawn="1"/>
        </p:nvSpPr>
        <p:spPr>
          <a:xfrm>
            <a:off x="602018" y="7120035"/>
            <a:ext cx="10892124"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
        <p:nvSpPr>
          <p:cNvPr id="4" name="Slide Number Placeholder 5">
            <a:extLst>
              <a:ext uri="{FF2B5EF4-FFF2-40B4-BE49-F238E27FC236}">
                <a16:creationId xmlns:a16="http://schemas.microsoft.com/office/drawing/2014/main" id="{B3DD73C2-9DB6-3C15-F375-547ED9BD2FDE}"/>
              </a:ext>
            </a:extLst>
          </p:cNvPr>
          <p:cNvSpPr txBox="1">
            <a:spLocks/>
          </p:cNvSpPr>
          <p:nvPr userDrawn="1"/>
        </p:nvSpPr>
        <p:spPr>
          <a:xfrm>
            <a:off x="11200632" y="6277593"/>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0" smtClean="0">
                <a:solidFill>
                  <a:srgbClr val="28351B"/>
                </a:solidFill>
              </a:rPr>
              <a:pPr/>
              <a:t>‹#›</a:t>
            </a:fld>
            <a:endParaRPr lang="en-US" sz="1000" b="0" dirty="0">
              <a:solidFill>
                <a:srgbClr val="28351B"/>
              </a:solidFill>
            </a:endParaRPr>
          </a:p>
        </p:txBody>
      </p:sp>
    </p:spTree>
    <p:extLst>
      <p:ext uri="{BB962C8B-B14F-4D97-AF65-F5344CB8AC3E}">
        <p14:creationId xmlns:p14="http://schemas.microsoft.com/office/powerpoint/2010/main" val="63045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2"/>
      </p:bgRef>
    </p:bg>
    <p:spTree>
      <p:nvGrpSpPr>
        <p:cNvPr id="1" name=""/>
        <p:cNvGrpSpPr/>
        <p:nvPr/>
      </p:nvGrpSpPr>
      <p:grpSpPr>
        <a:xfrm>
          <a:off x="0" y="0"/>
          <a:ext cx="0" cy="0"/>
          <a:chOff x="0" y="0"/>
          <a:chExt cx="0" cy="0"/>
        </a:xfrm>
      </p:grpSpPr>
      <p:sp>
        <p:nvSpPr>
          <p:cNvPr id="14" name="TextBox 13"/>
          <p:cNvSpPr txBox="1"/>
          <p:nvPr userDrawn="1"/>
        </p:nvSpPr>
        <p:spPr>
          <a:xfrm>
            <a:off x="602018" y="7135387"/>
            <a:ext cx="10892124"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
        <p:nvSpPr>
          <p:cNvPr id="5" name="Slide Number Placeholder 5">
            <a:extLst>
              <a:ext uri="{FF2B5EF4-FFF2-40B4-BE49-F238E27FC236}">
                <a16:creationId xmlns:a16="http://schemas.microsoft.com/office/drawing/2014/main" id="{FEF40398-A937-524A-63E7-534F3D79ED78}"/>
              </a:ext>
            </a:extLst>
          </p:cNvPr>
          <p:cNvSpPr txBox="1">
            <a:spLocks/>
          </p:cNvSpPr>
          <p:nvPr userDrawn="1"/>
        </p:nvSpPr>
        <p:spPr>
          <a:xfrm>
            <a:off x="11200632" y="6277593"/>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0" smtClean="0">
                <a:solidFill>
                  <a:srgbClr val="28351B"/>
                </a:solidFill>
              </a:rPr>
              <a:pPr/>
              <a:t>‹#›</a:t>
            </a:fld>
            <a:endParaRPr lang="en-US" sz="1000" b="0" dirty="0">
              <a:solidFill>
                <a:srgbClr val="28351B"/>
              </a:solidFill>
            </a:endParaRPr>
          </a:p>
        </p:txBody>
      </p:sp>
    </p:spTree>
    <p:extLst>
      <p:ext uri="{BB962C8B-B14F-4D97-AF65-F5344CB8AC3E}">
        <p14:creationId xmlns:p14="http://schemas.microsoft.com/office/powerpoint/2010/main" val="41551153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98685" y="1187753"/>
            <a:ext cx="8403724" cy="982944"/>
          </a:xfrm>
          <a:prstGeom prst="rect">
            <a:avLst/>
          </a:prstGeom>
        </p:spPr>
        <p:txBody>
          <a:bodyPr anchor="t">
            <a:normAutofit/>
          </a:bodyPr>
          <a:lstStyle>
            <a:lvl1pPr algn="l">
              <a:defRPr sz="3200" b="0" i="0" cap="none" baseline="0">
                <a:solidFill>
                  <a:schemeClr val="tx1"/>
                </a:solidFill>
                <a:latin typeface="Baskerville" panose="02020502070401020303" pitchFamily="18" charset="0"/>
                <a:cs typeface="Minion Pro"/>
              </a:defRPr>
            </a:lvl1pPr>
          </a:lstStyle>
          <a:p>
            <a:r>
              <a:rPr lang="en-US" dirty="0"/>
              <a:t>Enter section title here</a:t>
            </a:r>
          </a:p>
        </p:txBody>
      </p:sp>
      <p:sp>
        <p:nvSpPr>
          <p:cNvPr id="8" name="Text Placeholder 2"/>
          <p:cNvSpPr>
            <a:spLocks noGrp="1"/>
          </p:cNvSpPr>
          <p:nvPr>
            <p:ph type="body" idx="1"/>
          </p:nvPr>
        </p:nvSpPr>
        <p:spPr>
          <a:xfrm>
            <a:off x="1398684" y="2446854"/>
            <a:ext cx="8403725" cy="1500187"/>
          </a:xfrm>
          <a:prstGeom prst="rect">
            <a:avLst/>
          </a:prstGeom>
        </p:spPr>
        <p:txBody>
          <a:bodyPr anchor="t"/>
          <a:lstStyle>
            <a:lvl1pPr marL="0" indent="0" algn="l">
              <a:buNone/>
              <a:defRPr sz="2400">
                <a:solidFill>
                  <a:schemeClr val="tx1">
                    <a:lumMod val="85000"/>
                    <a:lumOff val="15000"/>
                  </a:schemeClr>
                </a:solidFill>
                <a:latin typeface="Baskerville" panose="02020502070401020303" pitchFamily="18" charset="0"/>
                <a:ea typeface="Baskerville" panose="02020502070401020303" pitchFamily="18" charset="0"/>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6" name="TextBox 15"/>
          <p:cNvSpPr txBox="1"/>
          <p:nvPr userDrawn="1"/>
        </p:nvSpPr>
        <p:spPr>
          <a:xfrm>
            <a:off x="287352" y="6208901"/>
            <a:ext cx="8129459" cy="246221"/>
          </a:xfrm>
          <a:prstGeom prst="rect">
            <a:avLst/>
          </a:prstGeom>
          <a:noFill/>
          <a:ln>
            <a:noFill/>
          </a:ln>
        </p:spPr>
        <p:txBody>
          <a:bodyPr wrap="square" rtlCol="0">
            <a:spAutoFit/>
          </a:bodyPr>
          <a:lstStyle/>
          <a:p>
            <a:pPr algn="ctr"/>
            <a:r>
              <a:rPr lang="en-US" sz="1000" dirty="0">
                <a:solidFill>
                  <a:schemeClr val="tx1"/>
                </a:solidFill>
                <a:latin typeface="Baskerville Old Face" panose="02020602080505020303" pitchFamily="18" charset="77"/>
                <a:cs typeface="Minion Pro"/>
              </a:rPr>
              <a:t>LADDEY, CLARK &amp; RYAN LLP - 60 BLUE HERON ROAD, SUITE 300, SPARTA, NJ 07871  /  TEL: (973) 729-1880  /  WWW.LCRLAW.COM</a:t>
            </a:r>
          </a:p>
        </p:txBody>
      </p:sp>
      <p:sp>
        <p:nvSpPr>
          <p:cNvPr id="18" name="Slide Number Placeholder 5"/>
          <p:cNvSpPr txBox="1">
            <a:spLocks/>
          </p:cNvSpPr>
          <p:nvPr userDrawn="1"/>
        </p:nvSpPr>
        <p:spPr>
          <a:xfrm>
            <a:off x="9897873"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b="1" dirty="0">
              <a:solidFill>
                <a:srgbClr val="28351B"/>
              </a:solidFill>
            </a:endParaRPr>
          </a:p>
        </p:txBody>
      </p:sp>
      <p:sp>
        <p:nvSpPr>
          <p:cNvPr id="10" name="Slide Number Placeholder 5"/>
          <p:cNvSpPr txBox="1">
            <a:spLocks/>
          </p:cNvSpPr>
          <p:nvPr userDrawn="1"/>
        </p:nvSpPr>
        <p:spPr>
          <a:xfrm>
            <a:off x="11200632" y="6277593"/>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0" smtClean="0">
                <a:solidFill>
                  <a:srgbClr val="28351B"/>
                </a:solidFill>
              </a:rPr>
              <a:pPr/>
              <a:t>‹#›</a:t>
            </a:fld>
            <a:endParaRPr lang="en-US" sz="1000" b="0" dirty="0">
              <a:solidFill>
                <a:srgbClr val="28351B"/>
              </a:solidFill>
            </a:endParaRPr>
          </a:p>
        </p:txBody>
      </p:sp>
    </p:spTree>
    <p:extLst>
      <p:ext uri="{BB962C8B-B14F-4D97-AF65-F5344CB8AC3E}">
        <p14:creationId xmlns:p14="http://schemas.microsoft.com/office/powerpoint/2010/main" val="19002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1169043" y="1624988"/>
            <a:ext cx="10471092" cy="4658673"/>
          </a:xfrm>
          <a:prstGeom prst="rect">
            <a:avLst/>
          </a:prstGeom>
        </p:spPr>
        <p:txBody>
          <a:bodyPr>
            <a:normAutofit/>
          </a:bodyPr>
          <a:lstStyle>
            <a:lvl1pPr marL="0" indent="0">
              <a:buFontTx/>
              <a:buNone/>
              <a:defRPr sz="2400">
                <a:solidFill>
                  <a:schemeClr val="tx1">
                    <a:lumMod val="85000"/>
                    <a:lumOff val="15000"/>
                  </a:schemeClr>
                </a:solidFill>
                <a:latin typeface="Baskerville" panose="02020502070401020303" pitchFamily="18" charset="0"/>
                <a:ea typeface="Baskerville" panose="02020502070401020303" pitchFamily="18" charset="0"/>
              </a:defRPr>
            </a:lvl1pPr>
            <a:lvl2pPr marL="457200" indent="0">
              <a:buFontTx/>
              <a:buNone/>
              <a:defRPr sz="2400">
                <a:solidFill>
                  <a:schemeClr val="tx1">
                    <a:lumMod val="85000"/>
                    <a:lumOff val="15000"/>
                  </a:schemeClr>
                </a:solidFill>
                <a:latin typeface="Baskerville" panose="02020502070401020303" pitchFamily="18" charset="0"/>
                <a:ea typeface="Baskerville" panose="02020502070401020303" pitchFamily="18" charset="0"/>
              </a:defRPr>
            </a:lvl2pPr>
            <a:lvl3pPr marL="914400" indent="0">
              <a:buFontTx/>
              <a:buNone/>
              <a:defRPr sz="2400">
                <a:solidFill>
                  <a:schemeClr val="tx1">
                    <a:lumMod val="85000"/>
                    <a:lumOff val="15000"/>
                  </a:schemeClr>
                </a:solidFill>
                <a:latin typeface="Baskerville" panose="02020502070401020303" pitchFamily="18" charset="0"/>
                <a:ea typeface="Baskerville" panose="02020502070401020303" pitchFamily="18" charset="0"/>
              </a:defRPr>
            </a:lvl3pPr>
            <a:lvl4pPr marL="1371600" indent="0">
              <a:buFontTx/>
              <a:buNone/>
              <a:defRPr sz="2400">
                <a:solidFill>
                  <a:schemeClr val="tx1">
                    <a:lumMod val="85000"/>
                    <a:lumOff val="15000"/>
                  </a:schemeClr>
                </a:solidFill>
                <a:latin typeface="Baskerville" panose="02020502070401020303" pitchFamily="18" charset="0"/>
                <a:ea typeface="Baskerville" panose="02020502070401020303" pitchFamily="18" charset="0"/>
              </a:defRPr>
            </a:lvl4pPr>
            <a:lvl5pPr marL="1828800" indent="0">
              <a:buFontTx/>
              <a:buNone/>
              <a:defRPr sz="2400">
                <a:solidFill>
                  <a:schemeClr val="tx1">
                    <a:lumMod val="85000"/>
                    <a:lumOff val="15000"/>
                  </a:schemeClr>
                </a:solidFill>
                <a:latin typeface="Baskerville" panose="02020502070401020303" pitchFamily="18" charset="0"/>
                <a:ea typeface="Baskerville" panose="02020502070401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10057449"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b="1" dirty="0">
              <a:solidFill>
                <a:srgbClr val="28351B"/>
              </a:solidFill>
            </a:endParaRPr>
          </a:p>
        </p:txBody>
      </p:sp>
      <p:sp>
        <p:nvSpPr>
          <p:cNvPr id="2" name="Subtitle 11">
            <a:extLst>
              <a:ext uri="{FF2B5EF4-FFF2-40B4-BE49-F238E27FC236}">
                <a16:creationId xmlns:a16="http://schemas.microsoft.com/office/drawing/2014/main" id="{77963AAB-6081-5A27-ADA8-D08486157E52}"/>
              </a:ext>
            </a:extLst>
          </p:cNvPr>
          <p:cNvSpPr txBox="1">
            <a:spLocks/>
          </p:cNvSpPr>
          <p:nvPr userDrawn="1"/>
        </p:nvSpPr>
        <p:spPr>
          <a:xfrm>
            <a:off x="643346" y="812727"/>
            <a:ext cx="6313040" cy="812261"/>
          </a:xfrm>
          <a:prstGeom prst="rect">
            <a:avLst/>
          </a:prstGeom>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1"/>
                </a:solidFill>
                <a:latin typeface="Baskerville" panose="02020502070401020303" pitchFamily="18" charset="0"/>
                <a:ea typeface="Baskerville" panose="02020502070401020303" pitchFamily="18" charset="0"/>
              </a:rPr>
              <a:t>Header</a:t>
            </a:r>
          </a:p>
        </p:txBody>
      </p:sp>
      <p:sp>
        <p:nvSpPr>
          <p:cNvPr id="3" name="Slide Number Placeholder 5">
            <a:extLst>
              <a:ext uri="{FF2B5EF4-FFF2-40B4-BE49-F238E27FC236}">
                <a16:creationId xmlns:a16="http://schemas.microsoft.com/office/drawing/2014/main" id="{E638AB8E-5A47-3FFE-B28D-78B736434C14}"/>
              </a:ext>
            </a:extLst>
          </p:cNvPr>
          <p:cNvSpPr txBox="1">
            <a:spLocks/>
          </p:cNvSpPr>
          <p:nvPr userDrawn="1"/>
        </p:nvSpPr>
        <p:spPr>
          <a:xfrm>
            <a:off x="11200632" y="6277593"/>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0" smtClean="0">
                <a:solidFill>
                  <a:srgbClr val="28351B"/>
                </a:solidFill>
              </a:rPr>
              <a:pPr/>
              <a:t>‹#›</a:t>
            </a:fld>
            <a:endParaRPr lang="en-US" sz="1000" b="0" dirty="0">
              <a:solidFill>
                <a:srgbClr val="28351B"/>
              </a:solidFill>
            </a:endParaRPr>
          </a:p>
        </p:txBody>
      </p:sp>
    </p:spTree>
    <p:extLst>
      <p:ext uri="{BB962C8B-B14F-4D97-AF65-F5344CB8AC3E}">
        <p14:creationId xmlns:p14="http://schemas.microsoft.com/office/powerpoint/2010/main" val="280025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Baskerville" panose="02020502070401020303" pitchFamily="18" charset="0"/>
                <a:ea typeface="Baskerville" panose="02020502070401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Baskerville" panose="02020502070401020303" pitchFamily="18" charset="0"/>
                <a:ea typeface="Baskerville" panose="02020502070401020303" pitchFamily="18" charset="0"/>
              </a:defRPr>
            </a:lvl1pPr>
            <a:lvl2pPr>
              <a:defRPr sz="2000">
                <a:latin typeface="Baskerville" panose="02020502070401020303" pitchFamily="18" charset="0"/>
                <a:ea typeface="Baskerville" panose="02020502070401020303" pitchFamily="18" charset="0"/>
              </a:defRPr>
            </a:lvl2pPr>
            <a:lvl3pPr>
              <a:defRPr sz="1800">
                <a:latin typeface="Baskerville" panose="02020502070401020303" pitchFamily="18" charset="0"/>
                <a:ea typeface="Baskerville" panose="02020502070401020303" pitchFamily="18" charset="0"/>
              </a:defRPr>
            </a:lvl3pPr>
            <a:lvl4pPr>
              <a:defRPr sz="1600">
                <a:latin typeface="Baskerville" panose="02020502070401020303" pitchFamily="18" charset="0"/>
                <a:ea typeface="Baskerville" panose="02020502070401020303" pitchFamily="18" charset="0"/>
              </a:defRPr>
            </a:lvl4pPr>
            <a:lvl5pPr>
              <a:defRPr sz="1600">
                <a:latin typeface="Baskerville" panose="02020502070401020303" pitchFamily="18" charset="0"/>
                <a:ea typeface="Baskerville" panose="020205020704010203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11">
            <a:extLst>
              <a:ext uri="{FF2B5EF4-FFF2-40B4-BE49-F238E27FC236}">
                <a16:creationId xmlns:a16="http://schemas.microsoft.com/office/drawing/2014/main" id="{0C0FC25E-CF87-0A6B-A2CD-FFC87F2FD9DB}"/>
              </a:ext>
            </a:extLst>
          </p:cNvPr>
          <p:cNvSpPr txBox="1">
            <a:spLocks/>
          </p:cNvSpPr>
          <p:nvPr userDrawn="1"/>
        </p:nvSpPr>
        <p:spPr>
          <a:xfrm>
            <a:off x="643346" y="812727"/>
            <a:ext cx="6313040" cy="812261"/>
          </a:xfrm>
          <a:prstGeom prst="rect">
            <a:avLst/>
          </a:prstGeom>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1"/>
                </a:solidFill>
                <a:latin typeface="Baskerville" panose="02020502070401020303" pitchFamily="18" charset="0"/>
                <a:ea typeface="Baskerville" panose="02020502070401020303" pitchFamily="18" charset="0"/>
              </a:rPr>
              <a:t>Header</a:t>
            </a:r>
          </a:p>
        </p:txBody>
      </p:sp>
    </p:spTree>
    <p:extLst>
      <p:ext uri="{BB962C8B-B14F-4D97-AF65-F5344CB8AC3E}">
        <p14:creationId xmlns:p14="http://schemas.microsoft.com/office/powerpoint/2010/main" val="402577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10/21/25</a:t>
            </a: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
        <p:nvSpPr>
          <p:cNvPr id="6" name="Title 1">
            <a:extLst>
              <a:ext uri="{FF2B5EF4-FFF2-40B4-BE49-F238E27FC236}">
                <a16:creationId xmlns:a16="http://schemas.microsoft.com/office/drawing/2014/main" id="{72A77D58-C720-09F9-B3D8-80E224705496}"/>
              </a:ext>
            </a:extLst>
          </p:cNvPr>
          <p:cNvSpPr>
            <a:spLocks noGrp="1"/>
          </p:cNvSpPr>
          <p:nvPr>
            <p:ph type="title" hasCustomPrompt="1"/>
          </p:nvPr>
        </p:nvSpPr>
        <p:spPr>
          <a:xfrm>
            <a:off x="1398685" y="1187753"/>
            <a:ext cx="8403724" cy="982944"/>
          </a:xfrm>
          <a:prstGeom prst="rect">
            <a:avLst/>
          </a:prstGeom>
        </p:spPr>
        <p:txBody>
          <a:bodyPr anchor="t">
            <a:normAutofit/>
          </a:bodyPr>
          <a:lstStyle>
            <a:lvl1pPr algn="l">
              <a:defRPr sz="3200" b="0" i="0" cap="none" baseline="0">
                <a:solidFill>
                  <a:schemeClr val="tx1"/>
                </a:solidFill>
                <a:latin typeface="Baskerville" panose="02020502070401020303" pitchFamily="18" charset="0"/>
                <a:cs typeface="Minion Pro"/>
              </a:defRPr>
            </a:lvl1pPr>
          </a:lstStyle>
          <a:p>
            <a:r>
              <a:rPr lang="en-US" dirty="0"/>
              <a:t>Enter section title here</a:t>
            </a:r>
          </a:p>
        </p:txBody>
      </p:sp>
    </p:spTree>
    <p:extLst>
      <p:ext uri="{BB962C8B-B14F-4D97-AF65-F5344CB8AC3E}">
        <p14:creationId xmlns:p14="http://schemas.microsoft.com/office/powerpoint/2010/main" val="9443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r>
              <a:rPr lang="en-US"/>
              <a:t>10/21/25</a:t>
            </a:r>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42288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7532" y="-1"/>
            <a:ext cx="5674468" cy="56420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87007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8080A0-8384-0113-E97D-7DEB498B7891}"/>
              </a:ext>
            </a:extLst>
          </p:cNvPr>
          <p:cNvSpPr/>
          <p:nvPr userDrawn="1"/>
        </p:nvSpPr>
        <p:spPr>
          <a:xfrm>
            <a:off x="0" y="-1"/>
            <a:ext cx="12192000" cy="6858001"/>
          </a:xfrm>
          <a:prstGeom prst="rect">
            <a:avLst/>
          </a:prstGeom>
          <a:gradFill flip="none" rotWithShape="1">
            <a:gsLst>
              <a:gs pos="24000">
                <a:schemeClr val="bg2"/>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E07364E3-FEF8-7937-3E5C-569A049A948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16927" y="5830432"/>
            <a:ext cx="2830429" cy="875168"/>
          </a:xfrm>
          <a:prstGeom prst="rect">
            <a:avLst/>
          </a:prstGeom>
        </p:spPr>
      </p:pic>
      <p:sp>
        <p:nvSpPr>
          <p:cNvPr id="6" name="Round Diagonal Corner Rectangle 5">
            <a:extLst>
              <a:ext uri="{FF2B5EF4-FFF2-40B4-BE49-F238E27FC236}">
                <a16:creationId xmlns:a16="http://schemas.microsoft.com/office/drawing/2014/main" id="{F1254696-A172-E807-5125-7BA7504BFD59}"/>
              </a:ext>
            </a:extLst>
          </p:cNvPr>
          <p:cNvSpPr/>
          <p:nvPr userDrawn="1"/>
        </p:nvSpPr>
        <p:spPr>
          <a:xfrm>
            <a:off x="0" y="1"/>
            <a:ext cx="12192000" cy="5647394"/>
          </a:xfrm>
          <a:prstGeom prst="round2Diag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6D2EBC-E3EB-19A9-C0F7-D07790058A05}"/>
              </a:ext>
            </a:extLst>
          </p:cNvPr>
          <p:cNvSpPr txBox="1"/>
          <p:nvPr userDrawn="1"/>
        </p:nvSpPr>
        <p:spPr>
          <a:xfrm>
            <a:off x="287352" y="6208901"/>
            <a:ext cx="8129459" cy="246221"/>
          </a:xfrm>
          <a:prstGeom prst="rect">
            <a:avLst/>
          </a:prstGeom>
          <a:noFill/>
          <a:ln>
            <a:noFill/>
          </a:ln>
        </p:spPr>
        <p:txBody>
          <a:bodyPr wrap="square" rtlCol="0">
            <a:spAutoFit/>
          </a:bodyPr>
          <a:lstStyle/>
          <a:p>
            <a:pPr algn="ctr"/>
            <a:r>
              <a:rPr lang="en-US" sz="1000" dirty="0">
                <a:solidFill>
                  <a:schemeClr val="tx1"/>
                </a:solidFill>
                <a:latin typeface="Baskerville Old Face" panose="02020602080505020303" pitchFamily="18" charset="77"/>
                <a:cs typeface="Minion Pro"/>
              </a:rPr>
              <a:t>LADDEY, CLARK &amp; RYAN LLP - 60 BLUE HERON ROAD, SUITE 300, SPARTA, NJ 07871  /  TEL: (973) 729-1880  /  WWW.LCRLAW.COM</a:t>
            </a:r>
          </a:p>
        </p:txBody>
      </p:sp>
    </p:spTree>
    <p:extLst>
      <p:ext uri="{BB962C8B-B14F-4D97-AF65-F5344CB8AC3E}">
        <p14:creationId xmlns:p14="http://schemas.microsoft.com/office/powerpoint/2010/main" val="3200605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8080A0-8384-0113-E97D-7DEB498B7891}"/>
              </a:ext>
            </a:extLst>
          </p:cNvPr>
          <p:cNvSpPr/>
          <p:nvPr userDrawn="1"/>
        </p:nvSpPr>
        <p:spPr>
          <a:xfrm>
            <a:off x="0" y="-1"/>
            <a:ext cx="12192000" cy="6858001"/>
          </a:xfrm>
          <a:prstGeom prst="rect">
            <a:avLst/>
          </a:prstGeom>
          <a:gradFill flip="none" rotWithShape="1">
            <a:gsLst>
              <a:gs pos="24000">
                <a:schemeClr val="bg2"/>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E07364E3-FEF8-7937-3E5C-569A049A94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6927" y="5830432"/>
            <a:ext cx="2830429" cy="875168"/>
          </a:xfrm>
          <a:prstGeom prst="rect">
            <a:avLst/>
          </a:prstGeom>
        </p:spPr>
      </p:pic>
      <p:sp>
        <p:nvSpPr>
          <p:cNvPr id="6" name="Round Diagonal Corner Rectangle 5">
            <a:extLst>
              <a:ext uri="{FF2B5EF4-FFF2-40B4-BE49-F238E27FC236}">
                <a16:creationId xmlns:a16="http://schemas.microsoft.com/office/drawing/2014/main" id="{F1254696-A172-E807-5125-7BA7504BFD59}"/>
              </a:ext>
            </a:extLst>
          </p:cNvPr>
          <p:cNvSpPr/>
          <p:nvPr userDrawn="1"/>
        </p:nvSpPr>
        <p:spPr>
          <a:xfrm>
            <a:off x="0" y="1"/>
            <a:ext cx="12192000" cy="5647394"/>
          </a:xfrm>
          <a:prstGeom prst="round2Diag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6D2EBC-E3EB-19A9-C0F7-D07790058A05}"/>
              </a:ext>
            </a:extLst>
          </p:cNvPr>
          <p:cNvSpPr txBox="1"/>
          <p:nvPr userDrawn="1"/>
        </p:nvSpPr>
        <p:spPr>
          <a:xfrm>
            <a:off x="287352" y="6208901"/>
            <a:ext cx="8129459" cy="246221"/>
          </a:xfrm>
          <a:prstGeom prst="rect">
            <a:avLst/>
          </a:prstGeom>
          <a:noFill/>
          <a:ln>
            <a:noFill/>
          </a:ln>
        </p:spPr>
        <p:txBody>
          <a:bodyPr wrap="square" rtlCol="0">
            <a:spAutoFit/>
          </a:bodyPr>
          <a:lstStyle/>
          <a:p>
            <a:pPr algn="ctr"/>
            <a:r>
              <a:rPr lang="en-US" sz="1000" dirty="0">
                <a:solidFill>
                  <a:schemeClr val="tx1"/>
                </a:solidFill>
                <a:latin typeface="Baskerville Old Face" panose="02020602080505020303" pitchFamily="18" charset="77"/>
                <a:cs typeface="Minion Pro"/>
              </a:rPr>
              <a:t>LADDEY, CLARK &amp; RYAN LLP - 60 BLUE HERON ROAD, SUITE 300, SPARTA, NJ 07871  /  TEL: (973) 729-1880  /  WWW.LCRLAW.COM</a:t>
            </a:r>
          </a:p>
        </p:txBody>
      </p:sp>
    </p:spTree>
    <p:extLst>
      <p:ext uri="{BB962C8B-B14F-4D97-AF65-F5344CB8AC3E}">
        <p14:creationId xmlns:p14="http://schemas.microsoft.com/office/powerpoint/2010/main" val="1285853377"/>
      </p:ext>
    </p:extLst>
  </p:cSld>
  <p:clrMap bg1="lt1" tx1="dk1" bg2="lt2" tx2="dk2" accent1="accent1" accent2="accent2" accent3="accent3" accent4="accent4" accent5="accent5" accent6="accent6" hlink="hlink" folHlink="folHlink"/>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xhere.com/en/photo/162240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foto.wuestenigel.com/hand-throwing-medical-face-mask-into-trash-ca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xhere.com/en/photo/156821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eoplematters.in/blog/watercooler/responding-to-being-left-out-important-meetings-1499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josephmatheny.com/2011/09/14/on-whistleblower-radio-tonigh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21FD18-4DFC-4754-9F7B-C43219A5FFB2}"/>
              </a:ext>
            </a:extLst>
          </p:cNvPr>
          <p:cNvSpPr/>
          <p:nvPr/>
        </p:nvSpPr>
        <p:spPr>
          <a:xfrm>
            <a:off x="4305782" y="-1"/>
            <a:ext cx="4303505" cy="5201908"/>
          </a:xfrm>
          <a:prstGeom prst="rect">
            <a:avLst/>
          </a:prstGeom>
          <a:gradFill>
            <a:gsLst>
              <a:gs pos="84000">
                <a:schemeClr val="bg1"/>
              </a:gs>
              <a:gs pos="3000">
                <a:schemeClr val="bg1">
                  <a:alpha val="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A75AB3-A705-6923-E475-A065761A404A}"/>
              </a:ext>
            </a:extLst>
          </p:cNvPr>
          <p:cNvSpPr/>
          <p:nvPr/>
        </p:nvSpPr>
        <p:spPr>
          <a:xfrm>
            <a:off x="0" y="5201908"/>
            <a:ext cx="12192000" cy="45673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2" name="Rectangle 1"/>
          <p:cNvSpPr/>
          <p:nvPr/>
        </p:nvSpPr>
        <p:spPr>
          <a:xfrm>
            <a:off x="294718" y="5260998"/>
            <a:ext cx="2419252" cy="338554"/>
          </a:xfrm>
          <a:prstGeom prst="rect">
            <a:avLst/>
          </a:prstGeom>
        </p:spPr>
        <p:txBody>
          <a:bodyPr wrap="none">
            <a:spAutoFit/>
          </a:bodyPr>
          <a:lstStyle/>
          <a:p>
            <a:pPr algn="ctr"/>
            <a:r>
              <a:rPr lang="en-US" sz="1600" b="1" dirty="0">
                <a:solidFill>
                  <a:schemeClr val="bg1"/>
                </a:solidFill>
                <a:latin typeface="Baskerville SemiBold" panose="02020502070401020303" pitchFamily="18" charset="0"/>
                <a:ea typeface="Baskerville SemiBold" panose="02020502070401020303" pitchFamily="18" charset="0"/>
              </a:rPr>
              <a:t>Tuesday, October 21, 2025</a:t>
            </a:r>
          </a:p>
        </p:txBody>
      </p:sp>
      <p:sp>
        <p:nvSpPr>
          <p:cNvPr id="12" name="Subtitle 11"/>
          <p:cNvSpPr>
            <a:spLocks noGrp="1"/>
          </p:cNvSpPr>
          <p:nvPr>
            <p:ph type="subTitle" idx="4294967295"/>
          </p:nvPr>
        </p:nvSpPr>
        <p:spPr>
          <a:xfrm>
            <a:off x="294718" y="816406"/>
            <a:ext cx="7396727" cy="3271920"/>
          </a:xfrm>
          <a:prstGeom prst="rect">
            <a:avLst/>
          </a:prstGeom>
        </p:spPr>
        <p:txBody>
          <a:bodyPr>
            <a:normAutofit fontScale="47500" lnSpcReduction="20000"/>
          </a:bodyPr>
          <a:lstStyle/>
          <a:p>
            <a:pPr marL="0" indent="0" algn="ctr">
              <a:spcBef>
                <a:spcPts val="0"/>
              </a:spcBef>
              <a:buNone/>
            </a:pPr>
            <a:endParaRPr lang="en-US" sz="8000" b="1" dirty="0">
              <a:solidFill>
                <a:srgbClr val="0070C0"/>
              </a:solidFill>
              <a:latin typeface="Baskerville SemiBold" panose="02020502070401020303"/>
              <a:cs typeface="Arial" panose="020B0604020202020204" pitchFamily="34" charset="0"/>
            </a:endParaRPr>
          </a:p>
          <a:p>
            <a:pPr marL="0" indent="0" algn="ctr">
              <a:spcBef>
                <a:spcPts val="0"/>
              </a:spcBef>
              <a:buNone/>
            </a:pPr>
            <a:r>
              <a:rPr lang="en-US" sz="11400" b="1" dirty="0">
                <a:solidFill>
                  <a:srgbClr val="0070C0"/>
                </a:solidFill>
                <a:latin typeface="Baskerville SemiBold" panose="02020502070401020303"/>
                <a:cs typeface="Arial" panose="020B0604020202020204" pitchFamily="34" charset="0"/>
              </a:rPr>
              <a:t>HOW TO DEAL WITH</a:t>
            </a:r>
          </a:p>
          <a:p>
            <a:pPr marL="0" indent="0" algn="ctr">
              <a:spcBef>
                <a:spcPts val="0"/>
              </a:spcBef>
              <a:buNone/>
            </a:pPr>
            <a:r>
              <a:rPr lang="en-US" sz="11400" b="1" dirty="0">
                <a:solidFill>
                  <a:srgbClr val="0070C0"/>
                </a:solidFill>
                <a:latin typeface="Baskerville SemiBold" panose="02020502070401020303"/>
                <a:cs typeface="Arial" panose="020B0604020202020204" pitchFamily="34" charset="0"/>
              </a:rPr>
              <a:t>CHALLENGING EMPLOYEES</a:t>
            </a:r>
          </a:p>
          <a:p>
            <a:pPr marL="0" indent="0" algn="ctr">
              <a:spcBef>
                <a:spcPts val="0"/>
              </a:spcBef>
              <a:buNone/>
            </a:pPr>
            <a:endParaRPr lang="en-US" sz="9800" b="1" dirty="0">
              <a:solidFill>
                <a:srgbClr val="0070C0"/>
              </a:solidFill>
              <a:latin typeface="Baskerville SemiBold" panose="02020502070401020303"/>
              <a:cs typeface="Arial" panose="020B0604020202020204" pitchFamily="34" charset="0"/>
            </a:endParaRPr>
          </a:p>
        </p:txBody>
      </p:sp>
      <p:pic>
        <p:nvPicPr>
          <p:cNvPr id="14" name="Picture 13" descr="A group of people wearing paper bags with faces&#10;&#10;Description automatically generated">
            <a:extLst>
              <a:ext uri="{FF2B5EF4-FFF2-40B4-BE49-F238E27FC236}">
                <a16:creationId xmlns:a16="http://schemas.microsoft.com/office/drawing/2014/main" id="{A1C87F19-33CB-9EA8-0040-3D1856801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016" y="1367090"/>
            <a:ext cx="3816027" cy="2170552"/>
          </a:xfrm>
          <a:prstGeom prst="roundRect">
            <a:avLst>
              <a:gd name="adj" fmla="val 8594"/>
            </a:avLst>
          </a:prstGeom>
          <a:solidFill>
            <a:srgbClr val="FFFFFF">
              <a:shade val="85000"/>
            </a:srgbClr>
          </a:solidFill>
          <a:ln w="76200">
            <a:solidFill>
              <a:srgbClr val="0070C0"/>
            </a:solidFill>
          </a:ln>
          <a:effectLst>
            <a:reflection blurRad="12700" stA="38000" endPos="28000" dist="5000" dir="5400000" sy="-100000" algn="bl" rotWithShape="0"/>
          </a:effectLst>
        </p:spPr>
      </p:pic>
    </p:spTree>
    <p:extLst>
      <p:ext uri="{BB962C8B-B14F-4D97-AF65-F5344CB8AC3E}">
        <p14:creationId xmlns:p14="http://schemas.microsoft.com/office/powerpoint/2010/main" val="34580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10905308"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Contracts May be Useful</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71650"/>
            <a:ext cx="10664328" cy="2785378"/>
          </a:xfrm>
          <a:prstGeom prst="rect">
            <a:avLst/>
          </a:prstGeom>
          <a:noFill/>
        </p:spPr>
        <p:txBody>
          <a:bodyPr wrap="square">
            <a:spAutoFit/>
          </a:bodyPr>
          <a:lstStyle/>
          <a:p>
            <a:pPr algn="just">
              <a:spcBef>
                <a:spcPts val="600"/>
              </a:spcBef>
              <a:spcAft>
                <a:spcPts val="600"/>
              </a:spcAft>
            </a:pPr>
            <a:r>
              <a:rPr lang="en-US" sz="2800" dirty="0">
                <a:solidFill>
                  <a:schemeClr val="tx2"/>
                </a:solidFill>
                <a:latin typeface="Baskerville" panose="02020502070401020303"/>
              </a:rPr>
              <a:t>Good reasons to use contracts:</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Enticing talent</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Protecting company interests</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Firmly establishing employee wages/benefits and bonuses</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214341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10905308"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But NOT Always Useful or Helpful</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71650"/>
            <a:ext cx="10664328" cy="3121817"/>
          </a:xfrm>
          <a:prstGeom prst="rect">
            <a:avLst/>
          </a:prstGeom>
          <a:noFill/>
        </p:spPr>
        <p:txBody>
          <a:bodyPr wrap="square">
            <a:spAutoFit/>
          </a:bodyPr>
          <a:lstStyle/>
          <a:p>
            <a:pPr algn="just">
              <a:spcBef>
                <a:spcPts val="600"/>
              </a:spcBef>
              <a:spcAft>
                <a:spcPts val="600"/>
              </a:spcAft>
            </a:pPr>
            <a:r>
              <a:rPr lang="en-US" sz="2800" u="sng" dirty="0">
                <a:solidFill>
                  <a:schemeClr val="tx2"/>
                </a:solidFill>
                <a:latin typeface="Baskerville" panose="02020502070401020303"/>
              </a:rPr>
              <a:t>NOT</a:t>
            </a:r>
            <a:r>
              <a:rPr lang="en-US" sz="2800" dirty="0">
                <a:solidFill>
                  <a:schemeClr val="tx2"/>
                </a:solidFill>
                <a:latin typeface="Baskerville" panose="02020502070401020303"/>
              </a:rPr>
              <a:t> good reasons to use contracts:</a:t>
            </a:r>
          </a:p>
          <a:p>
            <a:pPr marL="458788" lvl="1" indent="-458788">
              <a:lnSpc>
                <a:spcPct val="150000"/>
              </a:lnSpc>
              <a:buFont typeface="Arial" panose="020B0604020202020204" pitchFamily="34" charset="0"/>
              <a:buChar char="•"/>
            </a:pPr>
            <a:r>
              <a:rPr lang="en-US" sz="2800" dirty="0">
                <a:solidFill>
                  <a:schemeClr val="tx2"/>
                </a:solidFill>
                <a:latin typeface="Baskerville" panose="02020502070401020303"/>
              </a:rPr>
              <a:t>Ensuring the employee will stay</a:t>
            </a:r>
          </a:p>
          <a:p>
            <a:pPr marL="458788" lvl="1" indent="-458788">
              <a:lnSpc>
                <a:spcPct val="150000"/>
              </a:lnSpc>
              <a:buFont typeface="Arial" panose="020B0604020202020204" pitchFamily="34" charset="0"/>
              <a:buChar char="•"/>
            </a:pPr>
            <a:r>
              <a:rPr lang="en-US" sz="2800" dirty="0">
                <a:solidFill>
                  <a:schemeClr val="tx2"/>
                </a:solidFill>
                <a:latin typeface="Baskerville" panose="02020502070401020303"/>
              </a:rPr>
              <a:t>“I got a free form”</a:t>
            </a:r>
          </a:p>
          <a:p>
            <a:pPr marL="458788" lvl="1" indent="-458788">
              <a:lnSpc>
                <a:spcPct val="150000"/>
              </a:lnSpc>
              <a:buFont typeface="Arial" panose="020B0604020202020204" pitchFamily="34" charset="0"/>
              <a:buChar char="•"/>
            </a:pPr>
            <a:r>
              <a:rPr lang="en-US" sz="2800" dirty="0">
                <a:solidFill>
                  <a:schemeClr val="tx2"/>
                </a:solidFill>
                <a:latin typeface="Baskerville" panose="02020502070401020303"/>
              </a:rPr>
              <a:t>“We’ve always used them”</a:t>
            </a:r>
          </a:p>
          <a:p>
            <a:pPr marL="458788" lvl="1" indent="-458788">
              <a:lnSpc>
                <a:spcPct val="150000"/>
              </a:lnSpc>
              <a:buFont typeface="Arial" panose="020B0604020202020204" pitchFamily="34" charset="0"/>
              <a:buChar char="•"/>
            </a:pPr>
            <a:r>
              <a:rPr lang="en-US" sz="2800" dirty="0">
                <a:solidFill>
                  <a:schemeClr val="tx2"/>
                </a:solidFill>
                <a:latin typeface="Baskerville" panose="02020502070401020303"/>
              </a:rPr>
              <a:t>“The employee said I had to”</a:t>
            </a:r>
          </a:p>
        </p:txBody>
      </p:sp>
    </p:spTree>
    <p:extLst>
      <p:ext uri="{BB962C8B-B14F-4D97-AF65-F5344CB8AC3E}">
        <p14:creationId xmlns:p14="http://schemas.microsoft.com/office/powerpoint/2010/main" val="5381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F429A-46F3-CA1B-294E-4086941D2AF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21505D2-A7F4-A380-C570-19397C3832B9}"/>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E72B1D51-BC6C-CB26-C4CE-4757508CB4F3}"/>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517AA88E-7665-586F-7444-0DA83A86F248}"/>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24DF8622-9608-D42D-979F-426D62D8CAC8}"/>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5BC28987-F1B9-B7EB-40A6-A0E1046A1F80}"/>
              </a:ext>
            </a:extLst>
          </p:cNvPr>
          <p:cNvSpPr txBox="1">
            <a:spLocks/>
          </p:cNvSpPr>
          <p:nvPr/>
        </p:nvSpPr>
        <p:spPr>
          <a:xfrm>
            <a:off x="643346" y="825663"/>
            <a:ext cx="10015418"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Termination</a:t>
            </a:r>
          </a:p>
        </p:txBody>
      </p:sp>
      <p:sp>
        <p:nvSpPr>
          <p:cNvPr id="4" name="TextBox 3">
            <a:extLst>
              <a:ext uri="{FF2B5EF4-FFF2-40B4-BE49-F238E27FC236}">
                <a16:creationId xmlns:a16="http://schemas.microsoft.com/office/drawing/2014/main" id="{5DF85CC6-FA92-3883-10B7-0FA1E40563E4}"/>
              </a:ext>
            </a:extLst>
          </p:cNvPr>
          <p:cNvSpPr txBox="1"/>
          <p:nvPr/>
        </p:nvSpPr>
        <p:spPr>
          <a:xfrm>
            <a:off x="730785" y="1650860"/>
            <a:ext cx="10348511" cy="3416320"/>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tx2"/>
                </a:solidFill>
                <a:latin typeface="Baskerville" panose="02020502070401020303"/>
              </a:rPr>
              <a:t>Good cause termination?</a:t>
            </a:r>
          </a:p>
          <a:p>
            <a:pPr marL="342900" indent="-342900" algn="just">
              <a:buFont typeface="Arial" panose="020B0604020202020204" pitchFamily="34" charset="0"/>
              <a:buChar char="•"/>
            </a:pPr>
            <a:r>
              <a:rPr lang="en-US" sz="2400" dirty="0">
                <a:solidFill>
                  <a:schemeClr val="tx2"/>
                </a:solidFill>
                <a:latin typeface="Baskerville" panose="02020502070401020303"/>
              </a:rPr>
              <a:t>Define it to be helpful to you.</a:t>
            </a:r>
          </a:p>
          <a:p>
            <a:pPr marL="342900" indent="-342900" algn="just">
              <a:buFont typeface="Arial" panose="020B0604020202020204" pitchFamily="34" charset="0"/>
              <a:buChar char="•"/>
            </a:pPr>
            <a:r>
              <a:rPr lang="en-US" sz="2400" dirty="0">
                <a:solidFill>
                  <a:schemeClr val="tx2"/>
                </a:solidFill>
                <a:latin typeface="Baskerville" panose="02020502070401020303"/>
              </a:rPr>
              <a:t>Be very clear.</a:t>
            </a:r>
          </a:p>
          <a:p>
            <a:pPr marL="342900" indent="-342900" algn="just">
              <a:buFont typeface="Arial" panose="020B0604020202020204" pitchFamily="34" charset="0"/>
              <a:buChar char="•"/>
            </a:pPr>
            <a:r>
              <a:rPr lang="en-US" sz="2400" dirty="0">
                <a:solidFill>
                  <a:schemeClr val="tx2"/>
                </a:solidFill>
                <a:latin typeface="Baskerville" panose="02020502070401020303"/>
              </a:rPr>
              <a:t>Use objective standard where can:</a:t>
            </a:r>
          </a:p>
          <a:p>
            <a:pPr marL="854075" indent="-388938" algn="just">
              <a:buFont typeface="Arial" panose="020B0604020202020204" pitchFamily="34" charset="0"/>
              <a:buChar char="•"/>
            </a:pPr>
            <a:r>
              <a:rPr lang="en-US" sz="2400" dirty="0">
                <a:solidFill>
                  <a:schemeClr val="tx2"/>
                </a:solidFill>
                <a:latin typeface="Baskerville" panose="02020502070401020303"/>
              </a:rPr>
              <a:t>	Criminal conduct</a:t>
            </a:r>
          </a:p>
          <a:p>
            <a:pPr marL="854075" indent="-388938" algn="just">
              <a:buFont typeface="Arial" panose="020B0604020202020204" pitchFamily="34" charset="0"/>
              <a:buChar char="•"/>
            </a:pPr>
            <a:r>
              <a:rPr lang="en-US" sz="2400" dirty="0">
                <a:solidFill>
                  <a:schemeClr val="tx2"/>
                </a:solidFill>
                <a:latin typeface="Baskerville" panose="02020502070401020303"/>
              </a:rPr>
              <a:t>	Violation of policies</a:t>
            </a:r>
          </a:p>
          <a:p>
            <a:pPr marL="854075" indent="-388938" algn="just">
              <a:buFont typeface="Arial" panose="020B0604020202020204" pitchFamily="34" charset="0"/>
              <a:buChar char="•"/>
            </a:pPr>
            <a:r>
              <a:rPr lang="en-US" sz="2400" dirty="0">
                <a:solidFill>
                  <a:schemeClr val="tx2"/>
                </a:solidFill>
                <a:latin typeface="Baskerville" panose="02020502070401020303"/>
              </a:rPr>
              <a:t>	Failure to meet expectations</a:t>
            </a:r>
          </a:p>
          <a:p>
            <a:pPr marL="854075" indent="-388938" algn="just">
              <a:buFont typeface="Arial" panose="020B0604020202020204" pitchFamily="34" charset="0"/>
              <a:buChar char="•"/>
            </a:pPr>
            <a:r>
              <a:rPr lang="en-US" sz="2400" dirty="0">
                <a:solidFill>
                  <a:schemeClr val="tx2"/>
                </a:solidFill>
                <a:latin typeface="Baskerville" panose="02020502070401020303"/>
              </a:rPr>
              <a:t>	Negative publicity</a:t>
            </a:r>
          </a:p>
          <a:p>
            <a:pPr marL="854075" indent="-388938" algn="just">
              <a:buFont typeface="Arial" panose="020B0604020202020204" pitchFamily="34" charset="0"/>
              <a:buChar char="•"/>
            </a:pPr>
            <a:r>
              <a:rPr lang="en-US" sz="2400" dirty="0">
                <a:solidFill>
                  <a:schemeClr val="tx2"/>
                </a:solidFill>
                <a:latin typeface="Baskerville" panose="02020502070401020303"/>
              </a:rPr>
              <a:t>	Monetary goals	</a:t>
            </a:r>
          </a:p>
        </p:txBody>
      </p:sp>
    </p:spTree>
    <p:extLst>
      <p:ext uri="{BB962C8B-B14F-4D97-AF65-F5344CB8AC3E}">
        <p14:creationId xmlns:p14="http://schemas.microsoft.com/office/powerpoint/2010/main" val="247219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9B21-2229-6DD9-056F-24AADD9E0EC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A8E5F6A-B286-DA68-2821-CF63492A926F}"/>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40F2E62D-4017-FD01-64EC-D6313FC2103D}"/>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05F97D6-1775-CBDC-1B40-5961F8F626A6}"/>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0CEA2BB9-57E2-F8AA-FAEC-84C876FBED68}"/>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8C77068F-A242-52F6-5547-34CC4076040C}"/>
              </a:ext>
            </a:extLst>
          </p:cNvPr>
          <p:cNvSpPr txBox="1">
            <a:spLocks/>
          </p:cNvSpPr>
          <p:nvPr/>
        </p:nvSpPr>
        <p:spPr>
          <a:xfrm>
            <a:off x="643346" y="825663"/>
            <a:ext cx="10015418"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Employee Contract Provisions</a:t>
            </a:r>
          </a:p>
        </p:txBody>
      </p:sp>
      <p:sp>
        <p:nvSpPr>
          <p:cNvPr id="4" name="TextBox 3">
            <a:extLst>
              <a:ext uri="{FF2B5EF4-FFF2-40B4-BE49-F238E27FC236}">
                <a16:creationId xmlns:a16="http://schemas.microsoft.com/office/drawing/2014/main" id="{30B995C9-EE07-5604-6FEA-26CAD5883F8B}"/>
              </a:ext>
            </a:extLst>
          </p:cNvPr>
          <p:cNvSpPr txBox="1"/>
          <p:nvPr/>
        </p:nvSpPr>
        <p:spPr>
          <a:xfrm>
            <a:off x="730785" y="1650860"/>
            <a:ext cx="10348511" cy="3508653"/>
          </a:xfrm>
          <a:prstGeom prst="rect">
            <a:avLst/>
          </a:prstGeom>
          <a:noFill/>
        </p:spPr>
        <p:txBody>
          <a:bodyPr wrap="square">
            <a:spAutoFit/>
          </a:bodyPr>
          <a:lstStyle/>
          <a:p>
            <a:pPr algn="just"/>
            <a:r>
              <a:rPr lang="en-US" sz="3200" dirty="0">
                <a:solidFill>
                  <a:schemeClr val="tx2"/>
                </a:solidFill>
                <a:latin typeface="Baskerville" panose="02020502070401020303"/>
              </a:rPr>
              <a:t>Compensation Structures</a:t>
            </a:r>
          </a:p>
          <a:p>
            <a:pPr algn="just"/>
            <a:endParaRPr lang="en-US" sz="1200" dirty="0">
              <a:solidFill>
                <a:schemeClr val="tx2"/>
              </a:solidFill>
              <a:latin typeface="Baskerville" panose="02020502070401020303"/>
            </a:endParaRPr>
          </a:p>
          <a:p>
            <a:pPr marL="914400" indent="-457200">
              <a:buFont typeface="Arial" panose="020B0604020202020204" pitchFamily="34" charset="0"/>
              <a:buChar char="•"/>
            </a:pPr>
            <a:r>
              <a:rPr lang="en-US" sz="3200" dirty="0">
                <a:solidFill>
                  <a:schemeClr val="tx2"/>
                </a:solidFill>
                <a:latin typeface="Baskerville" panose="02020502070401020303"/>
              </a:rPr>
              <a:t>“Hourly” – paid for each hour worked</a:t>
            </a:r>
          </a:p>
          <a:p>
            <a:pPr marL="914400" indent="-457200">
              <a:buFont typeface="Arial" panose="020B0604020202020204" pitchFamily="34" charset="0"/>
              <a:buChar char="•"/>
            </a:pPr>
            <a:r>
              <a:rPr lang="en-US" sz="3200" dirty="0">
                <a:solidFill>
                  <a:schemeClr val="tx2"/>
                </a:solidFill>
                <a:latin typeface="Baskerville" panose="02020502070401020303"/>
              </a:rPr>
              <a:t>“Salary” – paid flat amount regardless of amount of time worked – EXEMPT (from over-time)</a:t>
            </a:r>
          </a:p>
          <a:p>
            <a:pPr marL="914400" indent="-457200">
              <a:buFont typeface="Arial" panose="020B0604020202020204" pitchFamily="34" charset="0"/>
              <a:buChar char="•"/>
            </a:pPr>
            <a:r>
              <a:rPr lang="en-US" sz="3200" dirty="0">
                <a:solidFill>
                  <a:schemeClr val="tx2"/>
                </a:solidFill>
                <a:latin typeface="Baskerville" panose="02020502070401020303"/>
              </a:rPr>
              <a:t>Commission – paid based on productivity</a:t>
            </a:r>
          </a:p>
          <a:p>
            <a:pPr algn="just"/>
            <a:endParaRPr lang="en-US" sz="1400" dirty="0">
              <a:solidFill>
                <a:schemeClr val="tx2"/>
              </a:solidFill>
              <a:latin typeface="Baskerville" panose="02020502070401020303"/>
            </a:endParaRPr>
          </a:p>
          <a:p>
            <a:pPr algn="just"/>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49506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8AC7-F860-3729-2325-91B60876827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1220D-0E0B-4DB1-65B2-CCE4D0624089}"/>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F20810D3-A717-D6C1-13D1-8C0ACC3F35C4}"/>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803A0872-5B18-2F43-DFA9-589BC100E63E}"/>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082A8423-FFD3-CD0C-607A-6366619C56D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61865645-E11A-63EA-7C0D-BFA3AA83B3DF}"/>
              </a:ext>
            </a:extLst>
          </p:cNvPr>
          <p:cNvSpPr txBox="1">
            <a:spLocks/>
          </p:cNvSpPr>
          <p:nvPr/>
        </p:nvSpPr>
        <p:spPr>
          <a:xfrm>
            <a:off x="643346" y="825663"/>
            <a:ext cx="10015418"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Employee Contract Provisions</a:t>
            </a:r>
          </a:p>
        </p:txBody>
      </p:sp>
      <p:sp>
        <p:nvSpPr>
          <p:cNvPr id="4" name="TextBox 3">
            <a:extLst>
              <a:ext uri="{FF2B5EF4-FFF2-40B4-BE49-F238E27FC236}">
                <a16:creationId xmlns:a16="http://schemas.microsoft.com/office/drawing/2014/main" id="{A450F813-2B00-355A-C7E7-E78B8E3F6C09}"/>
              </a:ext>
            </a:extLst>
          </p:cNvPr>
          <p:cNvSpPr txBox="1"/>
          <p:nvPr/>
        </p:nvSpPr>
        <p:spPr>
          <a:xfrm>
            <a:off x="730785" y="1650860"/>
            <a:ext cx="10348511" cy="3123932"/>
          </a:xfrm>
          <a:prstGeom prst="rect">
            <a:avLst/>
          </a:prstGeom>
          <a:noFill/>
        </p:spPr>
        <p:txBody>
          <a:bodyPr wrap="square">
            <a:spAutoFit/>
          </a:bodyPr>
          <a:lstStyle/>
          <a:p>
            <a:pPr algn="just"/>
            <a:r>
              <a:rPr lang="en-US" sz="3200" dirty="0">
                <a:solidFill>
                  <a:schemeClr val="tx2"/>
                </a:solidFill>
                <a:latin typeface="Baskerville" panose="02020502070401020303"/>
              </a:rPr>
              <a:t>Considerations:</a:t>
            </a:r>
          </a:p>
          <a:p>
            <a:pPr algn="just"/>
            <a:endParaRPr lang="en-US" sz="1200" dirty="0">
              <a:solidFill>
                <a:schemeClr val="tx2"/>
              </a:solidFill>
              <a:latin typeface="Baskerville" panose="02020502070401020303"/>
            </a:endParaRPr>
          </a:p>
          <a:p>
            <a:pPr marL="914400" indent="-457200" algn="just">
              <a:spcBef>
                <a:spcPts val="600"/>
              </a:spcBef>
              <a:buFont typeface="Arial" panose="020B0604020202020204" pitchFamily="34" charset="0"/>
              <a:buChar char="•"/>
            </a:pPr>
            <a:r>
              <a:rPr lang="en-US" sz="3200" dirty="0">
                <a:solidFill>
                  <a:schemeClr val="tx2"/>
                </a:solidFill>
                <a:latin typeface="Baskerville" panose="02020502070401020303"/>
              </a:rPr>
              <a:t>Do you want to change the at-will relationship?</a:t>
            </a:r>
          </a:p>
          <a:p>
            <a:pPr marL="914400" indent="-457200" algn="just">
              <a:spcBef>
                <a:spcPts val="600"/>
              </a:spcBef>
              <a:buFont typeface="Arial" panose="020B0604020202020204" pitchFamily="34" charset="0"/>
              <a:buChar char="•"/>
            </a:pPr>
            <a:r>
              <a:rPr lang="en-US" sz="3200" dirty="0">
                <a:solidFill>
                  <a:schemeClr val="tx2"/>
                </a:solidFill>
                <a:latin typeface="Baskerville" panose="02020502070401020303"/>
              </a:rPr>
              <a:t>Why a contract now?</a:t>
            </a:r>
          </a:p>
          <a:p>
            <a:pPr marL="914400" indent="-457200" algn="just">
              <a:spcBef>
                <a:spcPts val="600"/>
              </a:spcBef>
              <a:buFont typeface="Arial" panose="020B0604020202020204" pitchFamily="34" charset="0"/>
              <a:buChar char="•"/>
            </a:pPr>
            <a:r>
              <a:rPr lang="en-US" sz="3200" dirty="0">
                <a:solidFill>
                  <a:schemeClr val="tx2"/>
                </a:solidFill>
                <a:latin typeface="Baskerville" panose="02020502070401020303"/>
              </a:rPr>
              <a:t>Am I comfortable with the termination provisions?</a:t>
            </a:r>
          </a:p>
          <a:p>
            <a:pPr algn="just"/>
            <a:endParaRPr lang="en-US" sz="1400" dirty="0">
              <a:solidFill>
                <a:schemeClr val="tx2"/>
              </a:solidFill>
              <a:latin typeface="Baskerville" panose="02020502070401020303"/>
            </a:endParaRPr>
          </a:p>
          <a:p>
            <a:pPr algn="just"/>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122616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8AC7-F860-3729-2325-91B60876827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1220D-0E0B-4DB1-65B2-CCE4D0624089}"/>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F20810D3-A717-D6C1-13D1-8C0ACC3F35C4}"/>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803A0872-5B18-2F43-DFA9-589BC100E63E}"/>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082A8423-FFD3-CD0C-607A-6366619C56D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61865645-E11A-63EA-7C0D-BFA3AA83B3DF}"/>
              </a:ext>
            </a:extLst>
          </p:cNvPr>
          <p:cNvSpPr txBox="1">
            <a:spLocks/>
          </p:cNvSpPr>
          <p:nvPr/>
        </p:nvSpPr>
        <p:spPr>
          <a:xfrm>
            <a:off x="643346" y="825663"/>
            <a:ext cx="10015418"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Which leads me to…</a:t>
            </a:r>
          </a:p>
        </p:txBody>
      </p:sp>
      <p:sp>
        <p:nvSpPr>
          <p:cNvPr id="4" name="TextBox 3">
            <a:extLst>
              <a:ext uri="{FF2B5EF4-FFF2-40B4-BE49-F238E27FC236}">
                <a16:creationId xmlns:a16="http://schemas.microsoft.com/office/drawing/2014/main" id="{A450F813-2B00-355A-C7E7-E78B8E3F6C09}"/>
              </a:ext>
            </a:extLst>
          </p:cNvPr>
          <p:cNvSpPr txBox="1"/>
          <p:nvPr/>
        </p:nvSpPr>
        <p:spPr>
          <a:xfrm>
            <a:off x="730785" y="1650860"/>
            <a:ext cx="10348511" cy="3616375"/>
          </a:xfrm>
          <a:prstGeom prst="rect">
            <a:avLst/>
          </a:prstGeom>
          <a:noFill/>
        </p:spPr>
        <p:txBody>
          <a:bodyPr wrap="square">
            <a:spAutoFit/>
          </a:bodyPr>
          <a:lstStyle/>
          <a:p>
            <a:pPr algn="just"/>
            <a:r>
              <a:rPr lang="en-US" sz="3200" dirty="0">
                <a:solidFill>
                  <a:schemeClr val="tx2"/>
                </a:solidFill>
                <a:latin typeface="Baskerville" panose="02020502070401020303"/>
              </a:rPr>
              <a:t>Employment Practices Liability Insurance (EPLI):</a:t>
            </a:r>
          </a:p>
          <a:p>
            <a:pPr algn="just"/>
            <a:endParaRPr lang="en-US" sz="1200" dirty="0">
              <a:solidFill>
                <a:schemeClr val="tx2"/>
              </a:solidFill>
              <a:latin typeface="Baskerville" panose="02020502070401020303"/>
            </a:endParaRPr>
          </a:p>
          <a:p>
            <a:pPr marL="914400" indent="-457200" algn="just">
              <a:spcBef>
                <a:spcPts val="600"/>
              </a:spcBef>
              <a:buFont typeface="Arial" panose="020B0604020202020204" pitchFamily="34" charset="0"/>
              <a:buChar char="•"/>
            </a:pPr>
            <a:r>
              <a:rPr lang="en-US" sz="3200" dirty="0">
                <a:solidFill>
                  <a:schemeClr val="tx2"/>
                </a:solidFill>
                <a:latin typeface="Baskerville" panose="02020502070401020303"/>
              </a:rPr>
              <a:t>Covers defense of harassment/discrimination claims made by employees</a:t>
            </a:r>
          </a:p>
          <a:p>
            <a:pPr marL="914400" indent="-457200" algn="just">
              <a:spcBef>
                <a:spcPts val="600"/>
              </a:spcBef>
              <a:buFont typeface="Arial" panose="020B0604020202020204" pitchFamily="34" charset="0"/>
              <a:buChar char="•"/>
            </a:pPr>
            <a:r>
              <a:rPr lang="en-US" sz="3200" dirty="0">
                <a:solidFill>
                  <a:schemeClr val="tx2"/>
                </a:solidFill>
                <a:latin typeface="Baskerville" panose="02020502070401020303"/>
              </a:rPr>
              <a:t>Deductible/Retainer?</a:t>
            </a:r>
          </a:p>
          <a:p>
            <a:pPr marL="914400" indent="-457200" algn="just">
              <a:spcBef>
                <a:spcPts val="600"/>
              </a:spcBef>
              <a:buFont typeface="Arial" panose="020B0604020202020204" pitchFamily="34" charset="0"/>
              <a:buChar char="•"/>
            </a:pPr>
            <a:r>
              <a:rPr lang="en-US" sz="3200" dirty="0">
                <a:solidFill>
                  <a:schemeClr val="tx2"/>
                </a:solidFill>
                <a:latin typeface="Baskerville" panose="02020502070401020303"/>
              </a:rPr>
              <a:t>Limits of coverage/amount?</a:t>
            </a:r>
          </a:p>
          <a:p>
            <a:pPr algn="just"/>
            <a:endParaRPr lang="en-US" sz="1400" dirty="0">
              <a:solidFill>
                <a:schemeClr val="tx2"/>
              </a:solidFill>
              <a:latin typeface="Baskerville" panose="02020502070401020303"/>
            </a:endParaRPr>
          </a:p>
          <a:p>
            <a:pPr algn="just"/>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24238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6203A3-18D4-5537-7DA9-3945B5C63CA4}"/>
            </a:ext>
          </a:extLst>
        </p:cNvPr>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8249C18D-FE73-C1C4-9653-C20CC0214D6B}"/>
              </a:ext>
            </a:extLst>
          </p:cNvPr>
          <p:cNvSpPr/>
          <p:nvPr/>
        </p:nvSpPr>
        <p:spPr>
          <a:xfrm>
            <a:off x="0" y="0"/>
            <a:ext cx="12192000" cy="5640636"/>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a:extLst>
              <a:ext uri="{FF2B5EF4-FFF2-40B4-BE49-F238E27FC236}">
                <a16:creationId xmlns:a16="http://schemas.microsoft.com/office/drawing/2014/main" id="{1904F346-8234-1928-FE32-1DBA0949116D}"/>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Subtitle 11">
            <a:extLst>
              <a:ext uri="{FF2B5EF4-FFF2-40B4-BE49-F238E27FC236}">
                <a16:creationId xmlns:a16="http://schemas.microsoft.com/office/drawing/2014/main" id="{5085CBBB-761A-6156-8BD0-45025775A536}"/>
              </a:ext>
            </a:extLst>
          </p:cNvPr>
          <p:cNvSpPr>
            <a:spLocks noGrp="1"/>
          </p:cNvSpPr>
          <p:nvPr>
            <p:ph type="subTitle" idx="4294967295"/>
          </p:nvPr>
        </p:nvSpPr>
        <p:spPr>
          <a:xfrm>
            <a:off x="537617" y="1630357"/>
            <a:ext cx="6506603" cy="3087094"/>
          </a:xfrm>
          <a:prstGeom prst="rect">
            <a:avLst/>
          </a:prstGeom>
        </p:spPr>
        <p:txBody>
          <a:bodyPr>
            <a:normAutofit fontScale="47500" lnSpcReduction="20000"/>
          </a:bodyPr>
          <a:lstStyle/>
          <a:p>
            <a:pPr marL="0" indent="0">
              <a:lnSpc>
                <a:spcPts val="5500"/>
              </a:lnSpc>
              <a:spcBef>
                <a:spcPts val="0"/>
              </a:spcBef>
              <a:buNone/>
            </a:pPr>
            <a:r>
              <a:rPr lang="en-US" sz="12600" dirty="0">
                <a:solidFill>
                  <a:schemeClr val="bg1"/>
                </a:solidFill>
                <a:latin typeface="Baskerville" panose="02020502070401020303" pitchFamily="18" charset="0"/>
                <a:ea typeface="Baskerville" panose="02020502070401020303" pitchFamily="18" charset="0"/>
              </a:rPr>
              <a:t>PERFORMANCE ISSUES</a:t>
            </a:r>
          </a:p>
          <a:p>
            <a:pPr marL="0" indent="0">
              <a:lnSpc>
                <a:spcPct val="120000"/>
              </a:lnSpc>
              <a:spcBef>
                <a:spcPts val="0"/>
              </a:spcBef>
              <a:buNone/>
            </a:pPr>
            <a:endParaRPr lang="en-US" sz="9600" dirty="0">
              <a:solidFill>
                <a:schemeClr val="bg1"/>
              </a:solidFill>
              <a:latin typeface="Baskerville" panose="02020502070401020303" pitchFamily="18" charset="0"/>
              <a:ea typeface="Baskerville" panose="02020502070401020303" pitchFamily="18" charset="0"/>
            </a:endParaRPr>
          </a:p>
          <a:p>
            <a:pPr marL="0" indent="0">
              <a:lnSpc>
                <a:spcPct val="120000"/>
              </a:lnSpc>
              <a:spcBef>
                <a:spcPts val="0"/>
              </a:spcBef>
              <a:buNone/>
            </a:pPr>
            <a:r>
              <a:rPr lang="en-US" sz="5000" dirty="0">
                <a:solidFill>
                  <a:schemeClr val="bg1"/>
                </a:solidFill>
                <a:latin typeface="Baskerville" panose="02020502070401020303" pitchFamily="18" charset="0"/>
                <a:ea typeface="Baskerville" panose="02020502070401020303" pitchFamily="18" charset="0"/>
              </a:rPr>
              <a:t>Use of Performance Reviews and Company Policies</a:t>
            </a:r>
          </a:p>
          <a:p>
            <a:pPr marL="0" indent="0">
              <a:lnSpc>
                <a:spcPts val="5500"/>
              </a:lnSpc>
              <a:spcBef>
                <a:spcPts val="0"/>
              </a:spcBef>
              <a:buNone/>
            </a:pPr>
            <a:endParaRPr lang="en-US" sz="4800" dirty="0">
              <a:solidFill>
                <a:schemeClr val="bg1"/>
              </a:solidFill>
              <a:latin typeface="Baskerville" panose="02020502070401020303" pitchFamily="18" charset="0"/>
              <a:ea typeface="Baskerville" panose="02020502070401020303" pitchFamily="18" charset="0"/>
            </a:endParaRPr>
          </a:p>
        </p:txBody>
      </p:sp>
      <p:sp>
        <p:nvSpPr>
          <p:cNvPr id="3" name="Oval 2">
            <a:extLst>
              <a:ext uri="{FF2B5EF4-FFF2-40B4-BE49-F238E27FC236}">
                <a16:creationId xmlns:a16="http://schemas.microsoft.com/office/drawing/2014/main" id="{3134C861-403E-7039-C15E-367C35425A9A}"/>
              </a:ext>
            </a:extLst>
          </p:cNvPr>
          <p:cNvSpPr/>
          <p:nvPr/>
        </p:nvSpPr>
        <p:spPr>
          <a:xfrm>
            <a:off x="7149947" y="741556"/>
            <a:ext cx="4204656" cy="420465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D66AC11F-321A-B48C-2D7A-F68659F6F352}"/>
              </a:ext>
            </a:extLst>
          </p:cNvPr>
          <p:cNvGrpSpPr/>
          <p:nvPr/>
        </p:nvGrpSpPr>
        <p:grpSpPr>
          <a:xfrm>
            <a:off x="537617" y="591344"/>
            <a:ext cx="502409" cy="502409"/>
            <a:chOff x="643345" y="1480295"/>
            <a:chExt cx="502409" cy="502409"/>
          </a:xfrm>
        </p:grpSpPr>
        <p:sp>
          <p:nvSpPr>
            <p:cNvPr id="10" name="Oval 9">
              <a:extLst>
                <a:ext uri="{FF2B5EF4-FFF2-40B4-BE49-F238E27FC236}">
                  <a16:creationId xmlns:a16="http://schemas.microsoft.com/office/drawing/2014/main" id="{D4F666C8-7762-19FE-72B6-CF976F5C8777}"/>
                </a:ext>
              </a:extLst>
            </p:cNvPr>
            <p:cNvSpPr/>
            <p:nvPr/>
          </p:nvSpPr>
          <p:spPr>
            <a:xfrm>
              <a:off x="643345" y="1480295"/>
              <a:ext cx="502409" cy="5024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a:extLst>
                <a:ext uri="{FF2B5EF4-FFF2-40B4-BE49-F238E27FC236}">
                  <a16:creationId xmlns:a16="http://schemas.microsoft.com/office/drawing/2014/main" id="{2B97CFAD-EE26-9985-8D79-E9D14C063A13}"/>
                </a:ext>
              </a:extLst>
            </p:cNvPr>
            <p:cNvSpPr txBox="1"/>
            <p:nvPr/>
          </p:nvSpPr>
          <p:spPr>
            <a:xfrm>
              <a:off x="643345" y="1537467"/>
              <a:ext cx="502409"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153C"/>
                  </a:solidFill>
                  <a:effectLst/>
                  <a:uLnTx/>
                  <a:uFillTx/>
                  <a:latin typeface="Arial" panose="020B0604020202020204" pitchFamily="34" charset="0"/>
                  <a:ea typeface="Baskerville" panose="02020502070401020303" pitchFamily="18" charset="0"/>
                  <a:cs typeface="Arial" panose="020B0604020202020204" pitchFamily="34" charset="0"/>
                </a:rPr>
                <a:t>2</a:t>
              </a:r>
            </a:p>
          </p:txBody>
        </p:sp>
      </p:grpSp>
      <p:pic>
        <p:nvPicPr>
          <p:cNvPr id="24" name="Picture 23" descr="A person in a suit and tie&#10;&#10;Description automatically generated">
            <a:extLst>
              <a:ext uri="{FF2B5EF4-FFF2-40B4-BE49-F238E27FC236}">
                <a16:creationId xmlns:a16="http://schemas.microsoft.com/office/drawing/2014/main" id="{5D0CC5EB-04A6-B0F3-511F-34F776DA34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7201" y="925243"/>
            <a:ext cx="3790149" cy="3790149"/>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532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Performance Issues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077766"/>
          </a:xfrm>
          <a:prstGeom prst="rect">
            <a:avLst/>
          </a:prstGeom>
          <a:noFill/>
        </p:spPr>
        <p:txBody>
          <a:bodyPr wrap="square">
            <a:spAutoFit/>
          </a:bodyPr>
          <a:lstStyle/>
          <a:p>
            <a:pPr algn="just">
              <a:spcBef>
                <a:spcPts val="600"/>
              </a:spcBef>
            </a:pPr>
            <a:r>
              <a:rPr lang="en-US" sz="3200" dirty="0">
                <a:solidFill>
                  <a:schemeClr val="tx2"/>
                </a:solidFill>
                <a:latin typeface="Baskerville" panose="02020502070401020303"/>
              </a:rPr>
              <a:t>If there are performance issues:</a:t>
            </a:r>
          </a:p>
          <a:p>
            <a:pPr algn="just">
              <a:spcBef>
                <a:spcPts val="600"/>
              </a:spcBef>
            </a:pPr>
            <a:endParaRPr lang="en-US" sz="900" dirty="0">
              <a:solidFill>
                <a:schemeClr val="tx2"/>
              </a:solidFill>
              <a:latin typeface="Baskerville" panose="02020502070401020303"/>
            </a:endParaRPr>
          </a:p>
          <a:p>
            <a:pPr marL="690563" indent="-690563" algn="just">
              <a:spcBef>
                <a:spcPts val="600"/>
              </a:spcBef>
              <a:buAutoNum type="arabicPeriod"/>
            </a:pPr>
            <a:r>
              <a:rPr lang="en-US" sz="3200" dirty="0">
                <a:solidFill>
                  <a:schemeClr val="tx2"/>
                </a:solidFill>
                <a:latin typeface="Baskerville" panose="02020502070401020303"/>
              </a:rPr>
              <a:t>Do not ignore</a:t>
            </a:r>
          </a:p>
          <a:p>
            <a:pPr marL="690563" indent="-690563" algn="just">
              <a:spcBef>
                <a:spcPts val="600"/>
              </a:spcBef>
              <a:buAutoNum type="arabicPeriod"/>
            </a:pPr>
            <a:r>
              <a:rPr lang="en-US" sz="3200" dirty="0">
                <a:solidFill>
                  <a:schemeClr val="tx2"/>
                </a:solidFill>
                <a:latin typeface="Baskerville" panose="02020502070401020303"/>
              </a:rPr>
              <a:t>Treat all equally</a:t>
            </a:r>
          </a:p>
          <a:p>
            <a:pPr marL="690563" indent="-690563" algn="just">
              <a:spcBef>
                <a:spcPts val="600"/>
              </a:spcBef>
              <a:buAutoNum type="arabicPeriod"/>
            </a:pPr>
            <a:r>
              <a:rPr lang="en-US" sz="3200">
                <a:solidFill>
                  <a:schemeClr val="tx2"/>
                </a:solidFill>
                <a:latin typeface="Baskerville" panose="02020502070401020303"/>
              </a:rPr>
              <a:t>Document!</a:t>
            </a:r>
            <a:endParaRPr lang="en-US" sz="3200" dirty="0">
              <a:solidFill>
                <a:schemeClr val="tx2"/>
              </a:solidFill>
              <a:latin typeface="Baskerville" panose="02020502070401020303"/>
            </a:endParaRPr>
          </a:p>
          <a:p>
            <a:pPr marL="690563" indent="-690563" algn="just">
              <a:spcBef>
                <a:spcPts val="600"/>
              </a:spcBef>
              <a:buAutoNum type="arabicPeriod"/>
            </a:pPr>
            <a:r>
              <a:rPr lang="en-US" sz="3200" dirty="0">
                <a:solidFill>
                  <a:schemeClr val="tx2"/>
                </a:solidFill>
                <a:latin typeface="Baskerville" panose="02020502070401020303"/>
              </a:rPr>
              <a:t>No good deed goes unpunished</a:t>
            </a:r>
          </a:p>
        </p:txBody>
      </p:sp>
    </p:spTree>
    <p:extLst>
      <p:ext uri="{BB962C8B-B14F-4D97-AF65-F5344CB8AC3E}">
        <p14:creationId xmlns:p14="http://schemas.microsoft.com/office/powerpoint/2010/main" val="53587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The Purpose of Performance Reviews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723823"/>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Align individual goals with organizational goals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Provide structured feedback and recognition</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Identify strengths and areas for growth</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Support career development and succession planning</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8617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USE Performance Reviews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723823"/>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Document performance issues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Hold supervisors and employees responsible and accountable</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Identify weaknesses for all</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Support future employment decisions- good and bad</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19555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086703-2463-F32C-531C-A47D32274146}"/>
            </a:ext>
          </a:extLst>
        </p:cNvPr>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296C36D-C0D0-9C3C-F30D-92A7BAF42629}"/>
              </a:ext>
            </a:extLst>
          </p:cNvPr>
          <p:cNvSpPr/>
          <p:nvPr/>
        </p:nvSpPr>
        <p:spPr>
          <a:xfrm>
            <a:off x="0" y="1391"/>
            <a:ext cx="12192000" cy="5640636"/>
          </a:xfrm>
          <a:prstGeom prst="round2Diag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11">
            <a:extLst>
              <a:ext uri="{FF2B5EF4-FFF2-40B4-BE49-F238E27FC236}">
                <a16:creationId xmlns:a16="http://schemas.microsoft.com/office/drawing/2014/main" id="{234BC606-9DA4-D94D-34A7-00C7B27BA9AE}"/>
              </a:ext>
            </a:extLst>
          </p:cNvPr>
          <p:cNvSpPr txBox="1">
            <a:spLocks/>
          </p:cNvSpPr>
          <p:nvPr/>
        </p:nvSpPr>
        <p:spPr>
          <a:xfrm>
            <a:off x="682635" y="907729"/>
            <a:ext cx="3430565" cy="616488"/>
          </a:xfrm>
          <a:prstGeom prst="rect">
            <a:avLst/>
          </a:prstGeom>
          <a:ln>
            <a:noFill/>
          </a:ln>
        </p:spPr>
        <p:txBody>
          <a:bodyPr>
            <a:no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4000" b="1" u="sng" dirty="0">
                <a:latin typeface="Baskerville SemiBold" panose="02020502070401020303"/>
              </a:rPr>
              <a:t>Disclaimer</a:t>
            </a:r>
            <a:endParaRPr lang="en-US" sz="4000" b="1" u="sng" dirty="0">
              <a:solidFill>
                <a:schemeClr val="tx1"/>
              </a:solidFill>
              <a:latin typeface="Baskerville SemiBold" panose="02020502070401020303"/>
              <a:ea typeface="Baskerville" panose="02020502070401020303" pitchFamily="18" charset="0"/>
            </a:endParaRPr>
          </a:p>
        </p:txBody>
      </p:sp>
      <p:sp>
        <p:nvSpPr>
          <p:cNvPr id="7" name="Subtitle 2">
            <a:extLst>
              <a:ext uri="{FF2B5EF4-FFF2-40B4-BE49-F238E27FC236}">
                <a16:creationId xmlns:a16="http://schemas.microsoft.com/office/drawing/2014/main" id="{EDCCFEC9-F747-3955-A388-2621D1BF18E6}"/>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4">
            <a:extLst>
              <a:ext uri="{FF2B5EF4-FFF2-40B4-BE49-F238E27FC236}">
                <a16:creationId xmlns:a16="http://schemas.microsoft.com/office/drawing/2014/main" id="{4CB939D2-ED63-8580-4102-054A983AEBCA}"/>
              </a:ext>
            </a:extLst>
          </p:cNvPr>
          <p:cNvSpPr txBox="1">
            <a:spLocks/>
          </p:cNvSpPr>
          <p:nvPr/>
        </p:nvSpPr>
        <p:spPr>
          <a:xfrm>
            <a:off x="794327" y="1771650"/>
            <a:ext cx="10575637"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solidFill>
                  <a:srgbClr val="002060"/>
                </a:solidFill>
                <a:latin typeface="Baskerville SemiBold" panose="02020502070401020303"/>
              </a:rPr>
              <a:t>The materials contained in this presentation were created by Laddey, Clark &amp; Ryan, LLP, for informational purposes only and are not intended and should not be construed as a substitute for legal advice.</a:t>
            </a:r>
          </a:p>
          <a:p>
            <a:pPr marL="0" indent="0">
              <a:buNone/>
            </a:pPr>
            <a:r>
              <a:rPr lang="en-US" sz="1800" i="1" dirty="0">
                <a:solidFill>
                  <a:srgbClr val="002060"/>
                </a:solidFill>
                <a:latin typeface="Baskerville SemiBold" panose="02020502070401020303"/>
              </a:rPr>
              <a:t>This seminar is not intended to create an attorney-client relationship between you and Laddey, Clark &amp; Ryan, LLP.  </a:t>
            </a:r>
          </a:p>
          <a:p>
            <a:pPr marL="0" indent="0">
              <a:buNone/>
            </a:pPr>
            <a:r>
              <a:rPr lang="en-US" sz="1800" i="1" dirty="0">
                <a:solidFill>
                  <a:srgbClr val="002060"/>
                </a:solidFill>
                <a:latin typeface="Baskerville SemiBold" panose="02020502070401020303"/>
              </a:rPr>
              <a:t>This seminar is not intended to serve as an advertisement or solicitation.</a:t>
            </a:r>
          </a:p>
          <a:p>
            <a:pPr marL="0" indent="0">
              <a:buNone/>
            </a:pPr>
            <a:r>
              <a:rPr lang="en-US" sz="1800" i="1" dirty="0">
                <a:solidFill>
                  <a:srgbClr val="002060"/>
                </a:solidFill>
                <a:latin typeface="Baskerville SemiBold" panose="02020502070401020303"/>
              </a:rPr>
              <a:t>All materials in this seminar are copyrighted © 2025 Laddey, Clark &amp; Ryan, LLP. </a:t>
            </a:r>
          </a:p>
          <a:p>
            <a:pPr marL="0" indent="0">
              <a:buNone/>
            </a:pPr>
            <a:r>
              <a:rPr lang="en-US" sz="1800" i="1" dirty="0">
                <a:solidFill>
                  <a:srgbClr val="002060"/>
                </a:solidFill>
                <a:latin typeface="Baskerville SemiBold" panose="02020502070401020303"/>
              </a:rPr>
              <a:t>The reproduction of any materials contained in this seminar without the permission of Laddey, Clark &amp; Ryan, LLP, is prohibited.</a:t>
            </a:r>
          </a:p>
          <a:p>
            <a:pPr marL="54864" indent="0">
              <a:spcBef>
                <a:spcPts val="800"/>
              </a:spcBef>
              <a:buNone/>
            </a:pPr>
            <a:endParaRPr lang="en-US" sz="1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45374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Benefits for Employees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723823"/>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Transparency on the organization’s expectations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Opportunity for recognition</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Development planning and skill-building</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Enhanced motivation and engagement</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69608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Benefits for Employers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723823"/>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Improved performance and productivity</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Early identification of talent and leadership potential</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Stronger employee retention and satisfaction</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Better alignment with organization’s business strategy</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258508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Helpful for Employers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723823"/>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Documented history of issues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Proof of shared information</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Outline for PIP</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Support for employment decisions</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64646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BUT…</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293209"/>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You actually need to </a:t>
            </a:r>
            <a:r>
              <a:rPr lang="en-US" sz="3200" b="1" dirty="0">
                <a:solidFill>
                  <a:srgbClr val="0070C0"/>
                </a:solidFill>
                <a:latin typeface="Baskerville" panose="02020502070401020303"/>
              </a:rPr>
              <a:t>complete</a:t>
            </a:r>
            <a:r>
              <a:rPr lang="en-US" sz="3200" dirty="0">
                <a:solidFill>
                  <a:srgbClr val="0070C0"/>
                </a:solidFill>
                <a:latin typeface="Baskerville" panose="02020502070401020303"/>
              </a:rPr>
              <a:t> performance reviews</a:t>
            </a:r>
          </a:p>
          <a:p>
            <a:pPr marL="914400" lvl="1" indent="-457200" algn="just">
              <a:spcBef>
                <a:spcPts val="600"/>
              </a:spcBef>
              <a:buFont typeface="Arial" panose="020B0604020202020204" pitchFamily="34" charset="0"/>
              <a:buChar char="•"/>
            </a:pPr>
            <a:r>
              <a:rPr lang="en-US" sz="3200" dirty="0">
                <a:solidFill>
                  <a:srgbClr val="0070C0"/>
                </a:solidFill>
                <a:latin typeface="Baskerville" panose="02020502070401020303"/>
              </a:rPr>
              <a:t>Annually??</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AND be honest in reviews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AND have documented issues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For accurate support of employment decisions</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80699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Best Practices for Employers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293209"/>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Conduct reviews regularly (not just annually)</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Use clear, measurable objectives</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Balance constructive feedback with recognition</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Encourage a two-way dialogue</a:t>
            </a:r>
          </a:p>
          <a:p>
            <a:pPr marL="457200" indent="-457200" algn="just">
              <a:spcBef>
                <a:spcPts val="600"/>
              </a:spcBef>
              <a:buFont typeface="Arial" panose="020B0604020202020204" pitchFamily="34" charset="0"/>
              <a:buChar char="•"/>
            </a:pPr>
            <a:r>
              <a:rPr lang="en-US" sz="3200" dirty="0">
                <a:solidFill>
                  <a:srgbClr val="0070C0"/>
                </a:solidFill>
                <a:latin typeface="Baskerville" panose="02020502070401020303"/>
              </a:rPr>
              <a:t>Document and follow up on action items</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160686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Employment Policies</a:t>
            </a:r>
          </a:p>
        </p:txBody>
      </p:sp>
      <p:sp>
        <p:nvSpPr>
          <p:cNvPr id="4" name="TextBox 3">
            <a:extLst>
              <a:ext uri="{FF2B5EF4-FFF2-40B4-BE49-F238E27FC236}">
                <a16:creationId xmlns:a16="http://schemas.microsoft.com/office/drawing/2014/main" id="{F14E2289-2B1F-6ECE-744E-1DB19804E304}"/>
              </a:ext>
            </a:extLst>
          </p:cNvPr>
          <p:cNvSpPr txBox="1"/>
          <p:nvPr/>
        </p:nvSpPr>
        <p:spPr>
          <a:xfrm>
            <a:off x="763836" y="1861351"/>
            <a:ext cx="10664328" cy="2339102"/>
          </a:xfrm>
          <a:prstGeom prst="rect">
            <a:avLst/>
          </a:prstGeom>
          <a:noFill/>
        </p:spPr>
        <p:txBody>
          <a:bodyPr wrap="square">
            <a:spAutoFit/>
          </a:bodyPr>
          <a:lstStyle/>
          <a:p>
            <a:pPr algn="just"/>
            <a:r>
              <a:rPr lang="en-US" sz="3600" dirty="0">
                <a:solidFill>
                  <a:schemeClr val="tx2"/>
                </a:solidFill>
                <a:latin typeface="Baskerville" panose="02020502070401020303"/>
              </a:rPr>
              <a:t>Use company policies:</a:t>
            </a:r>
          </a:p>
          <a:p>
            <a:pPr algn="just"/>
            <a:endParaRPr lang="en-US" sz="2000" dirty="0">
              <a:solidFill>
                <a:schemeClr val="tx2"/>
              </a:solidFill>
              <a:latin typeface="Baskerville" panose="02020502070401020303"/>
            </a:endParaRPr>
          </a:p>
          <a:p>
            <a:pPr marL="457200" indent="-457200" algn="just">
              <a:buFont typeface="Arial" panose="020B0604020202020204" pitchFamily="34" charset="0"/>
              <a:buChar char="•"/>
            </a:pPr>
            <a:r>
              <a:rPr lang="en-US" sz="3600" dirty="0">
                <a:solidFill>
                  <a:schemeClr val="tx2"/>
                </a:solidFill>
                <a:latin typeface="Baskerville" panose="02020502070401020303"/>
              </a:rPr>
              <a:t>To support violations</a:t>
            </a:r>
          </a:p>
          <a:p>
            <a:pPr marL="457200" indent="-457200" algn="just">
              <a:buFont typeface="Arial" panose="020B0604020202020204" pitchFamily="34" charset="0"/>
              <a:buChar char="•"/>
            </a:pPr>
            <a:endParaRPr lang="en-US" dirty="0">
              <a:solidFill>
                <a:schemeClr val="tx2"/>
              </a:solidFill>
              <a:latin typeface="Baskerville" panose="02020502070401020303"/>
            </a:endParaRPr>
          </a:p>
          <a:p>
            <a:pPr marL="457200" indent="-457200" algn="just">
              <a:buFont typeface="Arial" panose="020B0604020202020204" pitchFamily="34" charset="0"/>
              <a:buChar char="•"/>
            </a:pPr>
            <a:r>
              <a:rPr lang="en-US" sz="3600" dirty="0">
                <a:solidFill>
                  <a:schemeClr val="tx2"/>
                </a:solidFill>
                <a:latin typeface="Baskerville" panose="02020502070401020303"/>
              </a:rPr>
              <a:t>Back up for employee discipline</a:t>
            </a:r>
          </a:p>
        </p:txBody>
      </p:sp>
    </p:spTree>
    <p:extLst>
      <p:ext uri="{BB962C8B-B14F-4D97-AF65-F5344CB8AC3E}">
        <p14:creationId xmlns:p14="http://schemas.microsoft.com/office/powerpoint/2010/main" val="263503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Relevant Employment Policies</a:t>
            </a:r>
          </a:p>
        </p:txBody>
      </p:sp>
      <p:sp>
        <p:nvSpPr>
          <p:cNvPr id="4" name="TextBox 3">
            <a:extLst>
              <a:ext uri="{FF2B5EF4-FFF2-40B4-BE49-F238E27FC236}">
                <a16:creationId xmlns:a16="http://schemas.microsoft.com/office/drawing/2014/main" id="{F14E2289-2B1F-6ECE-744E-1DB19804E304}"/>
              </a:ext>
            </a:extLst>
          </p:cNvPr>
          <p:cNvSpPr txBox="1"/>
          <p:nvPr/>
        </p:nvSpPr>
        <p:spPr>
          <a:xfrm>
            <a:off x="763836" y="1861351"/>
            <a:ext cx="10664328" cy="4832092"/>
          </a:xfrm>
          <a:prstGeom prst="rect">
            <a:avLst/>
          </a:prstGeom>
          <a:noFill/>
        </p:spPr>
        <p:txBody>
          <a:bodyPr wrap="square">
            <a:spAutoFit/>
          </a:bodyPr>
          <a:lstStyle/>
          <a:p>
            <a:pPr marL="571500" indent="-571500" algn="just">
              <a:buFont typeface="Arial" panose="020B0604020202020204" pitchFamily="34" charset="0"/>
              <a:buChar char="•"/>
            </a:pPr>
            <a:r>
              <a:rPr lang="en-US" sz="3600" dirty="0">
                <a:solidFill>
                  <a:schemeClr val="tx2"/>
                </a:solidFill>
                <a:latin typeface="Baskerville" panose="02020502070401020303"/>
              </a:rPr>
              <a:t>Harassment and discrimination</a:t>
            </a:r>
          </a:p>
          <a:p>
            <a:pPr marL="571500" indent="-571500" algn="just">
              <a:buFont typeface="Arial" panose="020B0604020202020204" pitchFamily="34" charset="0"/>
              <a:buChar char="•"/>
            </a:pPr>
            <a:r>
              <a:rPr lang="en-US" sz="3600" dirty="0">
                <a:solidFill>
                  <a:schemeClr val="tx2"/>
                </a:solidFill>
                <a:latin typeface="Baskerville" panose="02020502070401020303"/>
              </a:rPr>
              <a:t>Workplace violence</a:t>
            </a:r>
          </a:p>
          <a:p>
            <a:pPr marL="571500" indent="-571500" algn="just">
              <a:buFont typeface="Arial" panose="020B0604020202020204" pitchFamily="34" charset="0"/>
              <a:buChar char="•"/>
            </a:pPr>
            <a:r>
              <a:rPr lang="en-US" sz="3600" dirty="0">
                <a:solidFill>
                  <a:schemeClr val="tx2"/>
                </a:solidFill>
                <a:latin typeface="Baskerville" panose="02020502070401020303"/>
              </a:rPr>
              <a:t>Ethics</a:t>
            </a:r>
          </a:p>
          <a:p>
            <a:pPr marL="571500" indent="-571500" algn="just">
              <a:buFont typeface="Arial" panose="020B0604020202020204" pitchFamily="34" charset="0"/>
              <a:buChar char="•"/>
            </a:pPr>
            <a:r>
              <a:rPr lang="en-US" sz="3600" dirty="0">
                <a:solidFill>
                  <a:schemeClr val="tx2"/>
                </a:solidFill>
                <a:latin typeface="Baskerville" panose="02020502070401020303"/>
              </a:rPr>
              <a:t>Confidentiality</a:t>
            </a:r>
          </a:p>
          <a:p>
            <a:pPr marL="571500" indent="-571500" algn="just">
              <a:buFont typeface="Arial" panose="020B0604020202020204" pitchFamily="34" charset="0"/>
              <a:buChar char="•"/>
            </a:pPr>
            <a:r>
              <a:rPr lang="en-US" sz="3600" dirty="0">
                <a:solidFill>
                  <a:schemeClr val="tx2"/>
                </a:solidFill>
                <a:latin typeface="Baskerville" panose="02020502070401020303"/>
              </a:rPr>
              <a:t>Bullying?</a:t>
            </a:r>
          </a:p>
          <a:p>
            <a:pPr marL="571500" indent="-571500" algn="just">
              <a:buFont typeface="Arial" panose="020B0604020202020204" pitchFamily="34" charset="0"/>
              <a:buChar char="•"/>
            </a:pPr>
            <a:r>
              <a:rPr lang="en-US" sz="3600" dirty="0">
                <a:solidFill>
                  <a:schemeClr val="tx2"/>
                </a:solidFill>
                <a:latin typeface="Baskerville" panose="02020502070401020303"/>
              </a:rPr>
              <a:t>WANT progressive discipline?</a:t>
            </a:r>
          </a:p>
          <a:p>
            <a:pPr marL="571500" indent="-571500" algn="just">
              <a:buFont typeface="Arial" panose="020B0604020202020204" pitchFamily="34" charset="0"/>
              <a:buChar char="•"/>
            </a:pPr>
            <a:endParaRPr lang="en-US" sz="3600" dirty="0">
              <a:solidFill>
                <a:schemeClr val="tx2"/>
              </a:solidFill>
              <a:latin typeface="Baskerville" panose="02020502070401020303"/>
            </a:endParaRPr>
          </a:p>
          <a:p>
            <a:pPr algn="just"/>
            <a:endParaRPr lang="en-US" sz="3600" dirty="0">
              <a:solidFill>
                <a:schemeClr val="tx2"/>
              </a:solidFill>
              <a:latin typeface="Baskerville" panose="02020502070401020303"/>
            </a:endParaRPr>
          </a:p>
          <a:p>
            <a:pPr algn="just"/>
            <a:endParaRPr lang="en-US" sz="2000" dirty="0">
              <a:solidFill>
                <a:schemeClr val="tx2"/>
              </a:solidFill>
              <a:latin typeface="Baskerville" panose="02020502070401020303"/>
            </a:endParaRPr>
          </a:p>
        </p:txBody>
      </p:sp>
    </p:spTree>
    <p:extLst>
      <p:ext uri="{BB962C8B-B14F-4D97-AF65-F5344CB8AC3E}">
        <p14:creationId xmlns:p14="http://schemas.microsoft.com/office/powerpoint/2010/main" val="322287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Job Descriptions</a:t>
            </a:r>
          </a:p>
        </p:txBody>
      </p:sp>
      <p:sp>
        <p:nvSpPr>
          <p:cNvPr id="4" name="TextBox 3">
            <a:extLst>
              <a:ext uri="{FF2B5EF4-FFF2-40B4-BE49-F238E27FC236}">
                <a16:creationId xmlns:a16="http://schemas.microsoft.com/office/drawing/2014/main" id="{F14E2289-2B1F-6ECE-744E-1DB19804E304}"/>
              </a:ext>
            </a:extLst>
          </p:cNvPr>
          <p:cNvSpPr txBox="1"/>
          <p:nvPr/>
        </p:nvSpPr>
        <p:spPr>
          <a:xfrm>
            <a:off x="763836" y="1861351"/>
            <a:ext cx="10664328" cy="3170099"/>
          </a:xfrm>
          <a:prstGeom prst="rect">
            <a:avLst/>
          </a:prstGeom>
          <a:noFill/>
        </p:spPr>
        <p:txBody>
          <a:bodyPr wrap="square">
            <a:spAutoFit/>
          </a:bodyPr>
          <a:lstStyle/>
          <a:p>
            <a:pPr marL="571500" indent="-571500" algn="just">
              <a:buFont typeface="Arial" panose="020B0604020202020204" pitchFamily="34" charset="0"/>
              <a:buChar char="•"/>
            </a:pPr>
            <a:r>
              <a:rPr lang="en-US" sz="3600" dirty="0">
                <a:solidFill>
                  <a:schemeClr val="tx2"/>
                </a:solidFill>
                <a:latin typeface="Baskerville" panose="02020502070401020303"/>
              </a:rPr>
              <a:t>Help identify core responsibilities</a:t>
            </a:r>
          </a:p>
          <a:p>
            <a:pPr marL="571500" indent="-571500" algn="just">
              <a:buFont typeface="Arial" panose="020B0604020202020204" pitchFamily="34" charset="0"/>
              <a:buChar char="•"/>
            </a:pPr>
            <a:r>
              <a:rPr lang="en-US" sz="3600" dirty="0">
                <a:solidFill>
                  <a:schemeClr val="tx2"/>
                </a:solidFill>
                <a:latin typeface="Baskerville" panose="02020502070401020303"/>
              </a:rPr>
              <a:t>Should be used for evaluations</a:t>
            </a:r>
          </a:p>
          <a:p>
            <a:pPr marL="571500" indent="-571500" algn="just">
              <a:buFont typeface="Arial" panose="020B0604020202020204" pitchFamily="34" charset="0"/>
              <a:buChar char="•"/>
            </a:pPr>
            <a:r>
              <a:rPr lang="en-US" sz="3600" dirty="0">
                <a:solidFill>
                  <a:schemeClr val="tx2"/>
                </a:solidFill>
                <a:latin typeface="Baskerville" panose="02020502070401020303"/>
              </a:rPr>
              <a:t>May support discipline</a:t>
            </a:r>
          </a:p>
          <a:p>
            <a:pPr marL="571500" indent="-571500" algn="just">
              <a:buFont typeface="Arial" panose="020B0604020202020204" pitchFamily="34" charset="0"/>
              <a:buChar char="•"/>
            </a:pPr>
            <a:endParaRPr lang="en-US" sz="3600" dirty="0">
              <a:solidFill>
                <a:schemeClr val="tx2"/>
              </a:solidFill>
              <a:latin typeface="Baskerville" panose="02020502070401020303"/>
            </a:endParaRPr>
          </a:p>
          <a:p>
            <a:pPr algn="just"/>
            <a:endParaRPr lang="en-US" sz="3600" dirty="0">
              <a:solidFill>
                <a:schemeClr val="tx2"/>
              </a:solidFill>
              <a:latin typeface="Baskerville" panose="02020502070401020303"/>
            </a:endParaRPr>
          </a:p>
          <a:p>
            <a:pPr algn="just"/>
            <a:endParaRPr lang="en-US" sz="2000" dirty="0">
              <a:solidFill>
                <a:schemeClr val="tx2"/>
              </a:solidFill>
              <a:latin typeface="Baskerville" panose="02020502070401020303"/>
            </a:endParaRPr>
          </a:p>
        </p:txBody>
      </p:sp>
    </p:spTree>
    <p:extLst>
      <p:ext uri="{BB962C8B-B14F-4D97-AF65-F5344CB8AC3E}">
        <p14:creationId xmlns:p14="http://schemas.microsoft.com/office/powerpoint/2010/main" val="242968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090D-1F0D-6065-1FA0-50B7B36A25CD}"/>
            </a:ext>
          </a:extLst>
        </p:cNvPr>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9EF0FA45-543E-1FB2-E3EE-0ACBEC6A8163}"/>
              </a:ext>
            </a:extLst>
          </p:cNvPr>
          <p:cNvSpPr/>
          <p:nvPr/>
        </p:nvSpPr>
        <p:spPr>
          <a:xfrm>
            <a:off x="0" y="1391"/>
            <a:ext cx="12192000" cy="5640636"/>
          </a:xfrm>
          <a:prstGeom prst="round2Diag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nSpc>
                <a:spcPts val="5500"/>
              </a:lnSpc>
              <a:spcBef>
                <a:spcPts val="0"/>
              </a:spcBef>
              <a:buNone/>
            </a:pPr>
            <a:r>
              <a:rPr lang="en-US" sz="4800" dirty="0">
                <a:solidFill>
                  <a:schemeClr val="bg1"/>
                </a:solidFill>
                <a:latin typeface="Baskerville" panose="02020502070401020303" pitchFamily="18" charset="0"/>
                <a:ea typeface="Baskerville" panose="02020502070401020303" pitchFamily="18" charset="0"/>
              </a:rPr>
              <a:t> ILLNESS and DISABILITY</a:t>
            </a:r>
          </a:p>
          <a:p>
            <a:pPr marL="0" indent="0">
              <a:lnSpc>
                <a:spcPts val="5500"/>
              </a:lnSpc>
              <a:spcBef>
                <a:spcPts val="0"/>
              </a:spcBef>
              <a:buNone/>
            </a:pPr>
            <a:r>
              <a:rPr lang="en-US" sz="4800" dirty="0">
                <a:solidFill>
                  <a:schemeClr val="bg1"/>
                </a:solidFill>
                <a:latin typeface="Baskerville" panose="02020502070401020303" pitchFamily="18" charset="0"/>
                <a:ea typeface="Baskerville" panose="02020502070401020303" pitchFamily="18" charset="0"/>
              </a:rPr>
              <a:t> OF EMPLOYEES</a:t>
            </a:r>
          </a:p>
          <a:p>
            <a:pPr marL="0" indent="0">
              <a:spcBef>
                <a:spcPts val="0"/>
              </a:spcBef>
              <a:buNone/>
            </a:pPr>
            <a:endParaRPr lang="en-US" sz="1800" dirty="0">
              <a:solidFill>
                <a:schemeClr val="bg1"/>
              </a:solidFill>
              <a:latin typeface="Baskerville" panose="02020502070401020303" pitchFamily="18" charset="0"/>
              <a:ea typeface="Baskerville" panose="02020502070401020303" pitchFamily="18" charset="0"/>
            </a:endParaRPr>
          </a:p>
          <a:p>
            <a:pPr marL="0" indent="0">
              <a:spcBef>
                <a:spcPts val="0"/>
              </a:spcBef>
              <a:buNone/>
            </a:pPr>
            <a:endParaRPr lang="en-US" sz="1800" dirty="0">
              <a:solidFill>
                <a:schemeClr val="bg1"/>
              </a:solidFill>
              <a:latin typeface="Baskerville" panose="02020502070401020303" pitchFamily="18" charset="0"/>
              <a:ea typeface="Baskerville" panose="02020502070401020303" pitchFamily="18" charset="0"/>
            </a:endParaRPr>
          </a:p>
          <a:p>
            <a:pPr marL="0" indent="0">
              <a:spcBef>
                <a:spcPts val="0"/>
              </a:spcBef>
              <a:buNone/>
            </a:pPr>
            <a:r>
              <a:rPr lang="en-US" sz="1800" dirty="0">
                <a:solidFill>
                  <a:schemeClr val="bg1"/>
                </a:solidFill>
                <a:latin typeface="Baskerville" panose="02020502070401020303" pitchFamily="18" charset="0"/>
                <a:ea typeface="Baskerville" panose="02020502070401020303" pitchFamily="18" charset="0"/>
              </a:rPr>
              <a:t>   Paid Sick </a:t>
            </a:r>
            <a:r>
              <a:rPr lang="en-US" dirty="0">
                <a:solidFill>
                  <a:schemeClr val="bg1"/>
                </a:solidFill>
                <a:latin typeface="Baskerville" panose="02020502070401020303" pitchFamily="18" charset="0"/>
                <a:ea typeface="Baskerville" panose="02020502070401020303" pitchFamily="18" charset="0"/>
              </a:rPr>
              <a:t>L</a:t>
            </a:r>
            <a:r>
              <a:rPr lang="en-US" sz="1800" dirty="0">
                <a:solidFill>
                  <a:schemeClr val="bg1"/>
                </a:solidFill>
                <a:latin typeface="Baskerville" panose="02020502070401020303" pitchFamily="18" charset="0"/>
                <a:ea typeface="Baskerville" panose="02020502070401020303" pitchFamily="18" charset="0"/>
              </a:rPr>
              <a:t>eave, FMLA, NJFLA, Disability and Unpaid Leave of Absence</a:t>
            </a:r>
          </a:p>
        </p:txBody>
      </p:sp>
      <p:sp>
        <p:nvSpPr>
          <p:cNvPr id="7" name="Subtitle 2">
            <a:extLst>
              <a:ext uri="{FF2B5EF4-FFF2-40B4-BE49-F238E27FC236}">
                <a16:creationId xmlns:a16="http://schemas.microsoft.com/office/drawing/2014/main" id="{EE43BDFC-732D-72B7-29A6-3C108C6F8881}"/>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3" name="Oval 2">
            <a:extLst>
              <a:ext uri="{FF2B5EF4-FFF2-40B4-BE49-F238E27FC236}">
                <a16:creationId xmlns:a16="http://schemas.microsoft.com/office/drawing/2014/main" id="{351F2383-EF8D-18BC-F36D-AFD1B2AF3A2F}"/>
              </a:ext>
            </a:extLst>
          </p:cNvPr>
          <p:cNvSpPr/>
          <p:nvPr/>
        </p:nvSpPr>
        <p:spPr>
          <a:xfrm>
            <a:off x="7648993" y="665371"/>
            <a:ext cx="4204656" cy="420465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E1C185B-3921-03CB-CBDD-016A6EC15489}"/>
              </a:ext>
            </a:extLst>
          </p:cNvPr>
          <p:cNvGrpSpPr/>
          <p:nvPr/>
        </p:nvGrpSpPr>
        <p:grpSpPr>
          <a:xfrm>
            <a:off x="537617" y="591344"/>
            <a:ext cx="502409" cy="502409"/>
            <a:chOff x="643345" y="1480295"/>
            <a:chExt cx="502409" cy="502409"/>
          </a:xfrm>
        </p:grpSpPr>
        <p:sp>
          <p:nvSpPr>
            <p:cNvPr id="11" name="Oval 10">
              <a:extLst>
                <a:ext uri="{FF2B5EF4-FFF2-40B4-BE49-F238E27FC236}">
                  <a16:creationId xmlns:a16="http://schemas.microsoft.com/office/drawing/2014/main" id="{E7ED7164-9687-093F-F94B-9DB511D72A4F}"/>
                </a:ext>
              </a:extLst>
            </p:cNvPr>
            <p:cNvSpPr/>
            <p:nvPr/>
          </p:nvSpPr>
          <p:spPr>
            <a:xfrm>
              <a:off x="643345" y="1480295"/>
              <a:ext cx="502409" cy="5024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1BCA556-8346-56F0-5AED-5E9B7EEF65AE}"/>
                </a:ext>
              </a:extLst>
            </p:cNvPr>
            <p:cNvSpPr txBox="1"/>
            <p:nvPr/>
          </p:nvSpPr>
          <p:spPr>
            <a:xfrm>
              <a:off x="643345" y="1537467"/>
              <a:ext cx="502409"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153C"/>
                  </a:solidFill>
                  <a:effectLst/>
                  <a:uLnTx/>
                  <a:uFillTx/>
                  <a:latin typeface="Arial" panose="020B0604020202020204" pitchFamily="34" charset="0"/>
                  <a:ea typeface="Baskerville" panose="02020502070401020303" pitchFamily="18" charset="0"/>
                  <a:cs typeface="Arial" panose="020B0604020202020204" pitchFamily="34" charset="0"/>
                </a:rPr>
                <a:t>3</a:t>
              </a:r>
            </a:p>
          </p:txBody>
        </p:sp>
      </p:grpSp>
      <p:pic>
        <p:nvPicPr>
          <p:cNvPr id="4" name="Picture 3" descr="A person wearing a face mask&#10;&#10;Description automatically generated">
            <a:extLst>
              <a:ext uri="{FF2B5EF4-FFF2-40B4-BE49-F238E27FC236}">
                <a16:creationId xmlns:a16="http://schemas.microsoft.com/office/drawing/2014/main" id="{3226490D-53A1-5CBD-94D6-74880FB7F5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4826" y="886126"/>
            <a:ext cx="3908801" cy="3872392"/>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681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Accrual of Paid Sick Leave</a:t>
            </a:r>
          </a:p>
        </p:txBody>
      </p:sp>
      <p:sp>
        <p:nvSpPr>
          <p:cNvPr id="4" name="TextBox 3">
            <a:extLst>
              <a:ext uri="{FF2B5EF4-FFF2-40B4-BE49-F238E27FC236}">
                <a16:creationId xmlns:a16="http://schemas.microsoft.com/office/drawing/2014/main" id="{F14E2289-2B1F-6ECE-744E-1DB19804E304}"/>
              </a:ext>
            </a:extLst>
          </p:cNvPr>
          <p:cNvSpPr txBox="1"/>
          <p:nvPr/>
        </p:nvSpPr>
        <p:spPr>
          <a:xfrm>
            <a:off x="730785" y="1701038"/>
            <a:ext cx="10664328" cy="2677656"/>
          </a:xfrm>
          <a:prstGeom prst="rect">
            <a:avLst/>
          </a:prstGeom>
          <a:noFill/>
        </p:spPr>
        <p:txBody>
          <a:bodyPr wrap="square">
            <a:spAutoFit/>
          </a:bodyPr>
          <a:lstStyle/>
          <a:p>
            <a:pPr algn="just"/>
            <a:r>
              <a:rPr lang="en-US" sz="2800" dirty="0">
                <a:solidFill>
                  <a:srgbClr val="0070C0"/>
                </a:solidFill>
                <a:latin typeface="Baskerville" panose="02020502070401020303"/>
              </a:rPr>
              <a:t>Accrual Minimums:</a:t>
            </a:r>
          </a:p>
          <a:p>
            <a:pPr marL="457200" indent="-457200" algn="just">
              <a:buFont typeface="Arial" panose="020B0604020202020204" pitchFamily="34" charset="0"/>
              <a:buChar char="•"/>
            </a:pPr>
            <a:r>
              <a:rPr lang="en-US" sz="2800" dirty="0">
                <a:solidFill>
                  <a:srgbClr val="0070C0"/>
                </a:solidFill>
                <a:latin typeface="Baskerville" panose="02020502070401020303"/>
              </a:rPr>
              <a:t>In each benefit year, employees accrue up to 40 hours of sick time at a rate of one hour for every 30 hours worked;</a:t>
            </a:r>
          </a:p>
          <a:p>
            <a:pPr marL="457200" indent="-457200" algn="just">
              <a:buFont typeface="Arial" panose="020B0604020202020204" pitchFamily="34" charset="0"/>
              <a:buChar char="•"/>
            </a:pPr>
            <a:r>
              <a:rPr lang="en-US" sz="2800" dirty="0">
                <a:solidFill>
                  <a:srgbClr val="0070C0"/>
                </a:solidFill>
                <a:latin typeface="Baskerville" panose="02020502070401020303"/>
              </a:rPr>
              <a:t>Employer has the option to frontload the 40 hours at the beginning of each benefit year</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412498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C4F99-05D5-4E66-3D35-C63CD05DF5A2}"/>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EA38047E-9233-49E3-8590-2266BADA2BA4}"/>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A3F029F6-9102-D227-9FA1-5BC4F3A802A1}"/>
              </a:ext>
            </a:extLst>
          </p:cNvPr>
          <p:cNvSpPr/>
          <p:nvPr/>
        </p:nvSpPr>
        <p:spPr>
          <a:xfrm>
            <a:off x="407117" y="5276386"/>
            <a:ext cx="1768305" cy="307777"/>
          </a:xfrm>
          <a:prstGeom prst="rect">
            <a:avLst/>
          </a:prstGeom>
        </p:spPr>
        <p:txBody>
          <a:bodyPr wrap="none">
            <a:spAutoFit/>
          </a:bodyPr>
          <a:lstStyle/>
          <a:p>
            <a:pPr algn="ctr"/>
            <a:r>
              <a:rPr lang="en-US" sz="1400" b="1" dirty="0">
                <a:solidFill>
                  <a:schemeClr val="bg1"/>
                </a:solidFill>
                <a:latin typeface="Baskerville SemiBold" panose="02020502070401020303" pitchFamily="18" charset="0"/>
                <a:ea typeface="Baskerville SemiBold" panose="02020502070401020303" pitchFamily="18" charset="0"/>
              </a:rPr>
              <a:t>September 24, 2024</a:t>
            </a:r>
          </a:p>
        </p:txBody>
      </p:sp>
      <p:sp>
        <p:nvSpPr>
          <p:cNvPr id="3" name="Round Diagonal Corner Rectangle 2">
            <a:extLst>
              <a:ext uri="{FF2B5EF4-FFF2-40B4-BE49-F238E27FC236}">
                <a16:creationId xmlns:a16="http://schemas.microsoft.com/office/drawing/2014/main" id="{DD86A17C-C2D8-8108-BA75-D38570D39237}"/>
              </a:ext>
            </a:extLst>
          </p:cNvPr>
          <p:cNvSpPr/>
          <p:nvPr/>
        </p:nvSpPr>
        <p:spPr>
          <a:xfrm>
            <a:off x="0" y="0"/>
            <a:ext cx="12192000" cy="5640636"/>
          </a:xfrm>
          <a:prstGeom prst="round2DiagRect">
            <a:avLst/>
          </a:prstGeom>
          <a:solidFill>
            <a:schemeClr val="tx1">
              <a:lumMod val="90000"/>
              <a:lumOff val="10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7374B225-9DF4-7BF0-CB29-C6806EFF16ED}"/>
              </a:ext>
            </a:extLst>
          </p:cNvPr>
          <p:cNvSpPr txBox="1">
            <a:spLocks/>
          </p:cNvSpPr>
          <p:nvPr/>
        </p:nvSpPr>
        <p:spPr>
          <a:xfrm>
            <a:off x="730785" y="1552645"/>
            <a:ext cx="9631362" cy="3877629"/>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0" indent="-457200">
              <a:spcBef>
                <a:spcPts val="1176"/>
              </a:spcBef>
              <a:spcAft>
                <a:spcPts val="600"/>
              </a:spcAft>
              <a:buFont typeface="+mj-lt"/>
              <a:buAutoNum type="arabicPeriod"/>
            </a:pPr>
            <a:endParaRPr lang="en-US" sz="2400" dirty="0">
              <a:solidFill>
                <a:schemeClr val="bg1"/>
              </a:solidFill>
              <a:latin typeface="Baskerville" panose="02020502070401020303" pitchFamily="18" charset="0"/>
              <a:ea typeface="Baskerville" panose="02020502070401020303" pitchFamily="18" charset="0"/>
            </a:endParaRPr>
          </a:p>
        </p:txBody>
      </p:sp>
      <p:sp>
        <p:nvSpPr>
          <p:cNvPr id="5" name="Subtitle 11">
            <a:extLst>
              <a:ext uri="{FF2B5EF4-FFF2-40B4-BE49-F238E27FC236}">
                <a16:creationId xmlns:a16="http://schemas.microsoft.com/office/drawing/2014/main" id="{1059DC34-AF54-6956-5286-92E5B514CE06}"/>
              </a:ext>
            </a:extLst>
          </p:cNvPr>
          <p:cNvSpPr txBox="1">
            <a:spLocks/>
          </p:cNvSpPr>
          <p:nvPr/>
        </p:nvSpPr>
        <p:spPr>
          <a:xfrm>
            <a:off x="697835" y="641966"/>
            <a:ext cx="6313040" cy="812261"/>
          </a:xfrm>
          <a:prstGeom prst="rect">
            <a:avLst/>
          </a:prstGeom>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4000" dirty="0">
                <a:solidFill>
                  <a:srgbClr val="FFCC00"/>
                </a:solidFill>
                <a:latin typeface="Baskerville" panose="02020502070401020303" pitchFamily="18" charset="0"/>
                <a:ea typeface="Baskerville" panose="02020502070401020303" pitchFamily="18" charset="0"/>
              </a:rPr>
              <a:t>Topics</a:t>
            </a:r>
          </a:p>
        </p:txBody>
      </p:sp>
      <p:cxnSp>
        <p:nvCxnSpPr>
          <p:cNvPr id="13" name="Straight Connector 12">
            <a:extLst>
              <a:ext uri="{FF2B5EF4-FFF2-40B4-BE49-F238E27FC236}">
                <a16:creationId xmlns:a16="http://schemas.microsoft.com/office/drawing/2014/main" id="{48FFFEC2-58FD-AC3E-8DC8-A90053EE6C49}"/>
              </a:ext>
            </a:extLst>
          </p:cNvPr>
          <p:cNvCxnSpPr/>
          <p:nvPr/>
        </p:nvCxnSpPr>
        <p:spPr>
          <a:xfrm>
            <a:off x="730785" y="1454227"/>
            <a:ext cx="1066432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51F4B2E-12C7-B507-8A97-B2A54380F935}"/>
              </a:ext>
            </a:extLst>
          </p:cNvPr>
          <p:cNvSpPr/>
          <p:nvPr/>
        </p:nvSpPr>
        <p:spPr>
          <a:xfrm>
            <a:off x="9199418" y="691937"/>
            <a:ext cx="2294747" cy="2272936"/>
          </a:xfrm>
          <a:prstGeom prst="ellipse">
            <a:avLst/>
          </a:prstGeom>
          <a:solidFill>
            <a:schemeClr val="bg1"/>
          </a:solidFill>
          <a:ln>
            <a:solidFill>
              <a:srgbClr val="333333"/>
            </a:solidFill>
            <a:prstDash val="sysDash"/>
            <a:extLst>
              <a:ext uri="{C807C97D-BFC1-408E-A445-0C87EB9F89A2}">
                <ask:lineSketchStyleProps xmlns:ask="http://schemas.microsoft.com/office/drawing/2018/sketchyshapes" sd="1219033472">
                  <a:custGeom>
                    <a:avLst/>
                    <a:gdLst>
                      <a:gd name="connsiteX0" fmla="*/ 0 w 2855495"/>
                      <a:gd name="connsiteY0" fmla="*/ 1427748 h 2855495"/>
                      <a:gd name="connsiteX1" fmla="*/ 1427748 w 2855495"/>
                      <a:gd name="connsiteY1" fmla="*/ 0 h 2855495"/>
                      <a:gd name="connsiteX2" fmla="*/ 2855496 w 2855495"/>
                      <a:gd name="connsiteY2" fmla="*/ 1427748 h 2855495"/>
                      <a:gd name="connsiteX3" fmla="*/ 1427748 w 2855495"/>
                      <a:gd name="connsiteY3" fmla="*/ 2855496 h 2855495"/>
                      <a:gd name="connsiteX4" fmla="*/ 0 w 2855495"/>
                      <a:gd name="connsiteY4" fmla="*/ 1427748 h 285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495" h="2855495" fill="none" extrusionOk="0">
                        <a:moveTo>
                          <a:pt x="0" y="1427748"/>
                        </a:moveTo>
                        <a:cubicBezTo>
                          <a:pt x="126554" y="654238"/>
                          <a:pt x="680307" y="-84546"/>
                          <a:pt x="1427748" y="0"/>
                        </a:cubicBezTo>
                        <a:cubicBezTo>
                          <a:pt x="2050348" y="-25409"/>
                          <a:pt x="2691226" y="793884"/>
                          <a:pt x="2855496" y="1427748"/>
                        </a:cubicBezTo>
                        <a:cubicBezTo>
                          <a:pt x="2840167" y="2070090"/>
                          <a:pt x="2150063" y="2947506"/>
                          <a:pt x="1427748" y="2855496"/>
                        </a:cubicBezTo>
                        <a:cubicBezTo>
                          <a:pt x="725684" y="2903900"/>
                          <a:pt x="17498" y="2220478"/>
                          <a:pt x="0" y="1427748"/>
                        </a:cubicBezTo>
                        <a:close/>
                      </a:path>
                      <a:path w="2855495" h="2855495" stroke="0" extrusionOk="0">
                        <a:moveTo>
                          <a:pt x="0" y="1427748"/>
                        </a:moveTo>
                        <a:cubicBezTo>
                          <a:pt x="-139639" y="553093"/>
                          <a:pt x="589140" y="18798"/>
                          <a:pt x="1427748" y="0"/>
                        </a:cubicBezTo>
                        <a:cubicBezTo>
                          <a:pt x="2278940" y="13193"/>
                          <a:pt x="2738678" y="642939"/>
                          <a:pt x="2855496" y="1427748"/>
                        </a:cubicBezTo>
                        <a:cubicBezTo>
                          <a:pt x="2826591" y="2244498"/>
                          <a:pt x="2185156" y="3027476"/>
                          <a:pt x="1427748" y="2855496"/>
                        </a:cubicBezTo>
                        <a:cubicBezTo>
                          <a:pt x="457555" y="2756100"/>
                          <a:pt x="109239" y="2268466"/>
                          <a:pt x="0" y="1427748"/>
                        </a:cubicBez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320E81-59D5-0EF1-13A7-6512F4A7BC52}"/>
              </a:ext>
            </a:extLst>
          </p:cNvPr>
          <p:cNvSpPr txBox="1"/>
          <p:nvPr/>
        </p:nvSpPr>
        <p:spPr>
          <a:xfrm>
            <a:off x="643346" y="1758714"/>
            <a:ext cx="10664328" cy="3970318"/>
          </a:xfrm>
          <a:prstGeom prst="rect">
            <a:avLst/>
          </a:prstGeom>
          <a:noFill/>
        </p:spPr>
        <p:txBody>
          <a:bodyPr wrap="square">
            <a:spAutoFit/>
          </a:bodyPr>
          <a:lstStyle/>
          <a:p>
            <a:pPr marL="514350" indent="-514350" algn="just">
              <a:buFont typeface="+mj-lt"/>
              <a:buAutoNum type="arabicPeriod"/>
            </a:pPr>
            <a:r>
              <a:rPr lang="en-US" sz="2800" dirty="0">
                <a:solidFill>
                  <a:schemeClr val="bg1"/>
                </a:solidFill>
                <a:latin typeface="Baskerville" panose="02020502070401020303"/>
              </a:rPr>
              <a:t>Employees who are just not a good fit</a:t>
            </a:r>
          </a:p>
          <a:p>
            <a:pPr marL="514350" indent="-514350" algn="just">
              <a:buFont typeface="+mj-lt"/>
              <a:buAutoNum type="arabicPeriod"/>
            </a:pPr>
            <a:endParaRPr lang="en-US" sz="2800" dirty="0">
              <a:solidFill>
                <a:schemeClr val="bg1"/>
              </a:solidFill>
              <a:latin typeface="Baskerville" panose="02020502070401020303"/>
            </a:endParaRPr>
          </a:p>
          <a:p>
            <a:pPr marL="514350" indent="-514350" algn="just">
              <a:buFont typeface="+mj-lt"/>
              <a:buAutoNum type="arabicPeriod"/>
            </a:pPr>
            <a:r>
              <a:rPr lang="en-US" sz="2800" dirty="0">
                <a:solidFill>
                  <a:schemeClr val="bg1"/>
                </a:solidFill>
                <a:latin typeface="Baskerville" panose="02020502070401020303"/>
              </a:rPr>
              <a:t>Performance Issues</a:t>
            </a:r>
          </a:p>
          <a:p>
            <a:pPr marL="514350" indent="-514350" algn="just">
              <a:buFont typeface="+mj-lt"/>
              <a:buAutoNum type="arabicPeriod"/>
            </a:pPr>
            <a:endParaRPr lang="en-US" sz="2800" dirty="0">
              <a:solidFill>
                <a:schemeClr val="bg1"/>
              </a:solidFill>
              <a:latin typeface="Baskerville" panose="02020502070401020303"/>
            </a:endParaRPr>
          </a:p>
          <a:p>
            <a:pPr marL="514350" indent="-514350" algn="just">
              <a:buFont typeface="+mj-lt"/>
              <a:buAutoNum type="arabicPeriod"/>
            </a:pPr>
            <a:r>
              <a:rPr lang="en-US" sz="2800" dirty="0">
                <a:solidFill>
                  <a:schemeClr val="bg1"/>
                </a:solidFill>
                <a:latin typeface="Baskerville" panose="02020502070401020303"/>
              </a:rPr>
              <a:t>Illness/Disability of Employees</a:t>
            </a:r>
          </a:p>
          <a:p>
            <a:pPr marL="514350" indent="-514350" algn="just">
              <a:buFont typeface="+mj-lt"/>
              <a:buAutoNum type="arabicPeriod"/>
            </a:pPr>
            <a:endParaRPr lang="en-US" sz="2800" dirty="0">
              <a:solidFill>
                <a:schemeClr val="bg1"/>
              </a:solidFill>
              <a:latin typeface="Baskerville" panose="02020502070401020303"/>
            </a:endParaRPr>
          </a:p>
          <a:p>
            <a:pPr marL="514350" indent="-514350" algn="just">
              <a:buFont typeface="+mj-lt"/>
              <a:buAutoNum type="arabicPeriod"/>
            </a:pPr>
            <a:r>
              <a:rPr lang="en-US" sz="2800" dirty="0">
                <a:solidFill>
                  <a:schemeClr val="bg1"/>
                </a:solidFill>
                <a:latin typeface="Baskerville" panose="02020502070401020303"/>
              </a:rPr>
              <a:t>Whistleblowers</a:t>
            </a:r>
          </a:p>
          <a:p>
            <a:pPr marL="514350" indent="-514350" algn="just">
              <a:buFont typeface="+mj-lt"/>
              <a:buAutoNum type="arabicPeriod"/>
            </a:pPr>
            <a:endParaRPr lang="en-US" sz="2800" dirty="0">
              <a:solidFill>
                <a:schemeClr val="bg1"/>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pic>
        <p:nvPicPr>
          <p:cNvPr id="9" name="Picture 8" descr="A person in a suit shaking hands with another person&#10;&#10;Description automatically generated">
            <a:extLst>
              <a:ext uri="{FF2B5EF4-FFF2-40B4-BE49-F238E27FC236}">
                <a16:creationId xmlns:a16="http://schemas.microsoft.com/office/drawing/2014/main" id="{97523273-6EF4-BEE7-1B22-7D8108743A8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99440" y="769545"/>
            <a:ext cx="2128623" cy="2128859"/>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68685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Accrual of Paid Sick Leave</a:t>
            </a:r>
          </a:p>
        </p:txBody>
      </p:sp>
      <p:sp>
        <p:nvSpPr>
          <p:cNvPr id="4" name="TextBox 3">
            <a:extLst>
              <a:ext uri="{FF2B5EF4-FFF2-40B4-BE49-F238E27FC236}">
                <a16:creationId xmlns:a16="http://schemas.microsoft.com/office/drawing/2014/main" id="{F14E2289-2B1F-6ECE-744E-1DB19804E304}"/>
              </a:ext>
            </a:extLst>
          </p:cNvPr>
          <p:cNvSpPr txBox="1"/>
          <p:nvPr/>
        </p:nvSpPr>
        <p:spPr>
          <a:xfrm>
            <a:off x="730785" y="1701038"/>
            <a:ext cx="10664328" cy="3477875"/>
          </a:xfrm>
          <a:prstGeom prst="rect">
            <a:avLst/>
          </a:prstGeom>
          <a:noFill/>
        </p:spPr>
        <p:txBody>
          <a:bodyPr wrap="square">
            <a:spAutoFit/>
          </a:bodyPr>
          <a:lstStyle/>
          <a:p>
            <a:pPr algn="just"/>
            <a:r>
              <a:rPr lang="en-US" sz="2400" u="sng" dirty="0">
                <a:solidFill>
                  <a:srgbClr val="0070C0"/>
                </a:solidFill>
                <a:latin typeface="Baskerville" panose="02020502070401020303"/>
              </a:rPr>
              <a:t>Accrual Method </a:t>
            </a:r>
            <a:r>
              <a:rPr lang="en-US" sz="2400" dirty="0">
                <a:solidFill>
                  <a:srgbClr val="0070C0"/>
                </a:solidFill>
                <a:latin typeface="Baskerville" panose="02020502070401020303"/>
              </a:rPr>
              <a:t>– Employees must earn 1 hour of paid sick leave for every 30 hours actually worked, beginning on the 1</a:t>
            </a:r>
            <a:r>
              <a:rPr lang="en-US" sz="2400" baseline="30000" dirty="0">
                <a:solidFill>
                  <a:srgbClr val="0070C0"/>
                </a:solidFill>
                <a:latin typeface="Baskerville" panose="02020502070401020303"/>
              </a:rPr>
              <a:t>st</a:t>
            </a:r>
            <a:r>
              <a:rPr lang="en-US" sz="2400" dirty="0">
                <a:solidFill>
                  <a:srgbClr val="0070C0"/>
                </a:solidFill>
                <a:latin typeface="Baskerville" panose="02020502070401020303"/>
              </a:rPr>
              <a:t> day of the benefit year, up to a maximum of 40 hours per year.</a:t>
            </a:r>
          </a:p>
          <a:p>
            <a:pPr algn="just"/>
            <a:endParaRPr lang="en-US" sz="2400" dirty="0">
              <a:solidFill>
                <a:srgbClr val="0070C0"/>
              </a:solidFill>
              <a:latin typeface="Baskerville" panose="02020502070401020303"/>
            </a:endParaRPr>
          </a:p>
          <a:p>
            <a:pPr algn="just"/>
            <a:r>
              <a:rPr lang="en-US" sz="2400" u="sng" dirty="0">
                <a:solidFill>
                  <a:srgbClr val="0070C0"/>
                </a:solidFill>
                <a:latin typeface="Baskerville" panose="02020502070401020303"/>
              </a:rPr>
              <a:t>Front-Load Method </a:t>
            </a:r>
            <a:r>
              <a:rPr lang="en-US" sz="2400" dirty="0">
                <a:solidFill>
                  <a:srgbClr val="0070C0"/>
                </a:solidFill>
                <a:latin typeface="Baskerville" panose="02020502070401020303"/>
              </a:rPr>
              <a:t>– Employers grant the full 40 hours of sick leave to employees on the 1</a:t>
            </a:r>
            <a:r>
              <a:rPr lang="en-US" sz="2400" baseline="30000" dirty="0">
                <a:solidFill>
                  <a:srgbClr val="0070C0"/>
                </a:solidFill>
                <a:latin typeface="Baskerville" panose="02020502070401020303"/>
              </a:rPr>
              <a:t>st</a:t>
            </a:r>
            <a:r>
              <a:rPr lang="en-US" sz="2400" dirty="0">
                <a:solidFill>
                  <a:srgbClr val="0070C0"/>
                </a:solidFill>
                <a:latin typeface="Baskerville" panose="02020502070401020303"/>
              </a:rPr>
              <a:t> day of the benefit year:</a:t>
            </a:r>
          </a:p>
          <a:p>
            <a:pPr marL="457200" indent="-457200" algn="just">
              <a:buFont typeface="Arial" panose="020B0604020202020204" pitchFamily="34" charset="0"/>
              <a:buChar char="•"/>
            </a:pPr>
            <a:r>
              <a:rPr lang="en-US" sz="2400" dirty="0">
                <a:solidFill>
                  <a:srgbClr val="0070C0"/>
                </a:solidFill>
                <a:latin typeface="Baskerville" panose="02020502070401020303"/>
              </a:rPr>
              <a:t>More simplified bookkeeping</a:t>
            </a:r>
          </a:p>
          <a:p>
            <a:pPr marL="457200" indent="-457200" algn="just">
              <a:buFont typeface="Arial" panose="020B0604020202020204" pitchFamily="34" charset="0"/>
              <a:buChar char="•"/>
            </a:pPr>
            <a:r>
              <a:rPr lang="en-US" sz="2400" dirty="0">
                <a:solidFill>
                  <a:srgbClr val="0070C0"/>
                </a:solidFill>
                <a:latin typeface="Baskerville" panose="02020502070401020303"/>
              </a:rPr>
              <a:t>Immediate use of paid sick leave for employees</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67307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Accrual of Paid Sick Leave</a:t>
            </a:r>
          </a:p>
        </p:txBody>
      </p:sp>
      <p:sp>
        <p:nvSpPr>
          <p:cNvPr id="4" name="TextBox 3">
            <a:extLst>
              <a:ext uri="{FF2B5EF4-FFF2-40B4-BE49-F238E27FC236}">
                <a16:creationId xmlns:a16="http://schemas.microsoft.com/office/drawing/2014/main" id="{F14E2289-2B1F-6ECE-744E-1DB19804E304}"/>
              </a:ext>
            </a:extLst>
          </p:cNvPr>
          <p:cNvSpPr txBox="1"/>
          <p:nvPr/>
        </p:nvSpPr>
        <p:spPr>
          <a:xfrm>
            <a:off x="730785" y="1701038"/>
            <a:ext cx="10664328" cy="3539430"/>
          </a:xfrm>
          <a:prstGeom prst="rect">
            <a:avLst/>
          </a:prstGeom>
          <a:noFill/>
        </p:spPr>
        <p:txBody>
          <a:bodyPr wrap="square">
            <a:spAutoFit/>
          </a:bodyPr>
          <a:lstStyle/>
          <a:p>
            <a:pPr algn="just"/>
            <a:r>
              <a:rPr lang="en-US" sz="2800" dirty="0">
                <a:solidFill>
                  <a:srgbClr val="0070C0"/>
                </a:solidFill>
                <a:latin typeface="Baskerville" panose="02020502070401020303"/>
              </a:rPr>
              <a:t>Paid sick leave can be used for ANYTHING</a:t>
            </a:r>
          </a:p>
          <a:p>
            <a:pPr marL="342900" indent="-3429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r>
              <a:rPr lang="en-US" sz="2800" dirty="0">
                <a:solidFill>
                  <a:schemeClr val="tx2"/>
                </a:solidFill>
                <a:latin typeface="Baskerville" panose="02020502070401020303"/>
              </a:rPr>
              <a:t>Own or a family member’s illness</a:t>
            </a:r>
          </a:p>
          <a:p>
            <a:pPr marL="457200" indent="-457200" algn="just">
              <a:buFont typeface="Arial" panose="020B0604020202020204" pitchFamily="34" charset="0"/>
              <a:buChar char="•"/>
            </a:pPr>
            <a:r>
              <a:rPr lang="en-US" sz="2800" dirty="0">
                <a:solidFill>
                  <a:schemeClr val="tx2"/>
                </a:solidFill>
                <a:latin typeface="Baskerville" panose="02020502070401020303"/>
              </a:rPr>
              <a:t>Domestic violence issue</a:t>
            </a:r>
          </a:p>
          <a:p>
            <a:pPr marL="457200" indent="-457200" algn="just">
              <a:buFont typeface="Arial" panose="020B0604020202020204" pitchFamily="34" charset="0"/>
              <a:buChar char="•"/>
            </a:pPr>
            <a:r>
              <a:rPr lang="en-US" sz="2800" dirty="0">
                <a:solidFill>
                  <a:schemeClr val="tx2"/>
                </a:solidFill>
                <a:latin typeface="Baskerville" panose="02020502070401020303"/>
              </a:rPr>
              <a:t>School activities</a:t>
            </a:r>
          </a:p>
          <a:p>
            <a:pPr marL="457200" indent="-457200" algn="just">
              <a:buFont typeface="Arial" panose="020B0604020202020204" pitchFamily="34" charset="0"/>
              <a:buChar char="•"/>
            </a:pPr>
            <a:r>
              <a:rPr lang="en-US" sz="2800" dirty="0">
                <a:solidFill>
                  <a:schemeClr val="tx2"/>
                </a:solidFill>
                <a:latin typeface="Baskerville" panose="02020502070401020303"/>
              </a:rPr>
              <a:t>Work or school closure due to public health emergency</a:t>
            </a:r>
          </a:p>
          <a:p>
            <a:pPr algn="just"/>
            <a:endParaRPr lang="en-US" sz="2800" dirty="0">
              <a:solidFill>
                <a:schemeClr val="tx2"/>
              </a:solidFill>
              <a:latin typeface="Baskerville" panose="02020502070401020303"/>
            </a:endParaRPr>
          </a:p>
          <a:p>
            <a:pPr algn="just"/>
            <a:r>
              <a:rPr lang="en-US" sz="2800" dirty="0">
                <a:solidFill>
                  <a:schemeClr val="tx2"/>
                </a:solidFill>
                <a:latin typeface="Baskerville" panose="02020502070401020303"/>
              </a:rPr>
              <a:t>* Family member = equivalent</a:t>
            </a:r>
          </a:p>
        </p:txBody>
      </p:sp>
    </p:spTree>
    <p:extLst>
      <p:ext uri="{BB962C8B-B14F-4D97-AF65-F5344CB8AC3E}">
        <p14:creationId xmlns:p14="http://schemas.microsoft.com/office/powerpoint/2010/main" val="49493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Accrual of Paid Sick Leave</a:t>
            </a:r>
          </a:p>
        </p:txBody>
      </p:sp>
      <p:sp>
        <p:nvSpPr>
          <p:cNvPr id="4" name="TextBox 3">
            <a:extLst>
              <a:ext uri="{FF2B5EF4-FFF2-40B4-BE49-F238E27FC236}">
                <a16:creationId xmlns:a16="http://schemas.microsoft.com/office/drawing/2014/main" id="{F14E2289-2B1F-6ECE-744E-1DB19804E304}"/>
              </a:ext>
            </a:extLst>
          </p:cNvPr>
          <p:cNvSpPr txBox="1"/>
          <p:nvPr/>
        </p:nvSpPr>
        <p:spPr>
          <a:xfrm>
            <a:off x="730785" y="1701038"/>
            <a:ext cx="10664328" cy="4462760"/>
          </a:xfrm>
          <a:prstGeom prst="rect">
            <a:avLst/>
          </a:prstGeom>
          <a:noFill/>
        </p:spPr>
        <p:txBody>
          <a:bodyPr wrap="square">
            <a:spAutoFit/>
          </a:bodyPr>
          <a:lstStyle/>
          <a:p>
            <a:pPr marL="457200" indent="-457200" algn="just">
              <a:buFont typeface="Arial" panose="020B0604020202020204" pitchFamily="34" charset="0"/>
              <a:buChar char="•"/>
            </a:pPr>
            <a:r>
              <a:rPr lang="en-US" sz="3200" dirty="0">
                <a:solidFill>
                  <a:schemeClr val="tx2"/>
                </a:solidFill>
                <a:latin typeface="Baskerville" panose="02020502070401020303"/>
              </a:rPr>
              <a:t>Can require wait 120 days of employment before use</a:t>
            </a:r>
          </a:p>
          <a:p>
            <a:pPr marL="457200" indent="-457200" algn="just">
              <a:buFont typeface="Arial" panose="020B0604020202020204" pitchFamily="34" charset="0"/>
              <a:buChar char="•"/>
            </a:pPr>
            <a:endParaRPr lang="en-US" sz="3200" dirty="0">
              <a:solidFill>
                <a:schemeClr val="tx2"/>
              </a:solidFill>
              <a:latin typeface="Baskerville" panose="02020502070401020303"/>
            </a:endParaRPr>
          </a:p>
          <a:p>
            <a:pPr marL="457200" indent="-457200" algn="just">
              <a:buFont typeface="Arial" panose="020B0604020202020204" pitchFamily="34" charset="0"/>
              <a:buChar char="•"/>
            </a:pPr>
            <a:r>
              <a:rPr lang="en-US" sz="3200" dirty="0">
                <a:solidFill>
                  <a:schemeClr val="tx2"/>
                </a:solidFill>
                <a:latin typeface="Baskerville" panose="02020502070401020303"/>
              </a:rPr>
              <a:t>Health provider certification can be required ONLY after THREE or more consecutive days of absence</a:t>
            </a:r>
          </a:p>
          <a:p>
            <a:pPr marL="914400" lvl="1" indent="-457200" algn="just">
              <a:buFont typeface="Arial" panose="020B0604020202020204" pitchFamily="34" charset="0"/>
              <a:buChar char="•"/>
            </a:pPr>
            <a:r>
              <a:rPr lang="en-US" sz="3200" dirty="0">
                <a:solidFill>
                  <a:schemeClr val="tx2"/>
                </a:solidFill>
                <a:latin typeface="Baskerville" panose="02020502070401020303"/>
              </a:rPr>
              <a:t>No more Monday/Friday or holiday issue</a:t>
            </a:r>
          </a:p>
          <a:p>
            <a:pPr marL="914400" lvl="1" indent="-457200" algn="just">
              <a:buFont typeface="Arial" panose="020B0604020202020204" pitchFamily="34" charset="0"/>
              <a:buChar char="•"/>
            </a:pPr>
            <a:r>
              <a:rPr lang="en-US" sz="3200" dirty="0">
                <a:solidFill>
                  <a:schemeClr val="tx2"/>
                </a:solidFill>
                <a:latin typeface="Baskerville" panose="02020502070401020303"/>
              </a:rPr>
              <a:t>Sick notes for all only after 3 days consecutive absences now</a:t>
            </a:r>
          </a:p>
          <a:p>
            <a:pPr marL="914400" lvl="1" indent="-457200" algn="just">
              <a:buFont typeface="Arial" panose="020B0604020202020204" pitchFamily="34" charset="0"/>
              <a:buChar char="•"/>
            </a:pPr>
            <a:endParaRPr lang="en-US" sz="3200" dirty="0">
              <a:solidFill>
                <a:schemeClr val="tx2"/>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9226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9145231"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Federal Family and Medical Leave Act (FMLA)</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5" y="1587954"/>
            <a:ext cx="10664328" cy="3539430"/>
          </a:xfrm>
          <a:prstGeom prst="rect">
            <a:avLst/>
          </a:prstGeom>
          <a:noFill/>
        </p:spPr>
        <p:txBody>
          <a:bodyPr wrap="square">
            <a:spAutoFit/>
          </a:bodyPr>
          <a:lstStyle/>
          <a:p>
            <a:pPr marL="452438" lvl="1" indent="-452438" algn="just">
              <a:buFont typeface="+mj-lt"/>
              <a:buAutoNum type="arabicPeriod"/>
            </a:pPr>
            <a:r>
              <a:rPr lang="en-US" sz="2800" b="1" dirty="0">
                <a:solidFill>
                  <a:schemeClr val="tx2"/>
                </a:solidFill>
                <a:latin typeface="Baskerville" panose="02020502070401020303"/>
              </a:rPr>
              <a:t>Covered employers</a:t>
            </a:r>
            <a:r>
              <a:rPr lang="en-US" sz="2800" dirty="0">
                <a:solidFill>
                  <a:schemeClr val="tx2"/>
                </a:solidFill>
                <a:latin typeface="Baskerville" panose="02020502070401020303"/>
              </a:rPr>
              <a:t> (50 or more employees) must provide </a:t>
            </a:r>
            <a:r>
              <a:rPr lang="en-US" sz="2800" b="1" dirty="0">
                <a:solidFill>
                  <a:schemeClr val="tx2"/>
                </a:solidFill>
                <a:latin typeface="Baskerville" panose="02020502070401020303"/>
              </a:rPr>
              <a:t>covered employees</a:t>
            </a:r>
            <a:r>
              <a:rPr lang="en-US" sz="2800" dirty="0">
                <a:solidFill>
                  <a:schemeClr val="tx2"/>
                </a:solidFill>
                <a:latin typeface="Baskerville" panose="02020502070401020303"/>
              </a:rPr>
              <a:t> with up to </a:t>
            </a:r>
            <a:r>
              <a:rPr lang="en-US" sz="2800" b="1" dirty="0">
                <a:solidFill>
                  <a:schemeClr val="tx2"/>
                </a:solidFill>
                <a:latin typeface="Baskerville" panose="02020502070401020303"/>
              </a:rPr>
              <a:t>twelve weeks per twelve months</a:t>
            </a:r>
            <a:r>
              <a:rPr lang="en-US" sz="2800" dirty="0">
                <a:solidFill>
                  <a:schemeClr val="tx2"/>
                </a:solidFill>
                <a:latin typeface="Baskerville" panose="02020502070401020303"/>
              </a:rPr>
              <a:t> of </a:t>
            </a:r>
            <a:r>
              <a:rPr lang="en-US" sz="2800" b="1" dirty="0">
                <a:solidFill>
                  <a:schemeClr val="tx2"/>
                </a:solidFill>
                <a:latin typeface="Baskerville" panose="02020502070401020303"/>
              </a:rPr>
              <a:t>job-protected leave </a:t>
            </a:r>
            <a:r>
              <a:rPr lang="en-US" sz="2800" dirty="0">
                <a:solidFill>
                  <a:schemeClr val="tx2"/>
                </a:solidFill>
                <a:latin typeface="Baskerville" panose="02020502070401020303"/>
              </a:rPr>
              <a:t>for a </a:t>
            </a:r>
            <a:r>
              <a:rPr lang="en-US" sz="2800" b="1" dirty="0">
                <a:solidFill>
                  <a:schemeClr val="tx2"/>
                </a:solidFill>
                <a:latin typeface="Baskerville" panose="02020502070401020303"/>
              </a:rPr>
              <a:t>qualifying reason</a:t>
            </a:r>
            <a:r>
              <a:rPr lang="en-US" sz="2800" dirty="0">
                <a:solidFill>
                  <a:schemeClr val="tx2"/>
                </a:solidFill>
                <a:latin typeface="Baskerville" panose="02020502070401020303"/>
              </a:rPr>
              <a:t>.</a:t>
            </a:r>
          </a:p>
          <a:p>
            <a:pPr marL="452438" lvl="1" indent="-452438" algn="just">
              <a:buFont typeface="+mj-lt"/>
              <a:buAutoNum type="arabicPeriod"/>
            </a:pPr>
            <a:endParaRPr lang="en-US" sz="2800" dirty="0">
              <a:solidFill>
                <a:schemeClr val="tx2"/>
              </a:solidFill>
              <a:latin typeface="Baskerville" panose="02020502070401020303"/>
            </a:endParaRPr>
          </a:p>
          <a:p>
            <a:pPr marL="452438" lvl="1" indent="-452438" algn="just">
              <a:buFont typeface="+mj-lt"/>
              <a:buAutoNum type="arabicPeriod"/>
            </a:pPr>
            <a:r>
              <a:rPr lang="en-US" sz="2800" b="1" dirty="0">
                <a:solidFill>
                  <a:schemeClr val="tx2"/>
                </a:solidFill>
                <a:latin typeface="Baskerville" panose="02020502070401020303"/>
              </a:rPr>
              <a:t>Covered employers </a:t>
            </a:r>
            <a:r>
              <a:rPr lang="en-US" sz="2800" dirty="0">
                <a:solidFill>
                  <a:schemeClr val="tx2"/>
                </a:solidFill>
                <a:latin typeface="Baskerville" panose="02020502070401020303"/>
              </a:rPr>
              <a:t>must </a:t>
            </a:r>
            <a:r>
              <a:rPr lang="en-US" sz="2800" b="1" dirty="0">
                <a:solidFill>
                  <a:schemeClr val="tx2"/>
                </a:solidFill>
                <a:latin typeface="Baskerville" panose="02020502070401020303"/>
              </a:rPr>
              <a:t>notify</a:t>
            </a:r>
            <a:r>
              <a:rPr lang="en-US" sz="2800" dirty="0">
                <a:solidFill>
                  <a:schemeClr val="tx2"/>
                </a:solidFill>
                <a:latin typeface="Baskerville" panose="02020502070401020303"/>
              </a:rPr>
              <a:t> covered employees of rights under the FMLA.</a:t>
            </a:r>
          </a:p>
          <a:p>
            <a:pPr marL="457200" indent="-4572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412171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Types of FMLA Leave</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442047"/>
            <a:ext cx="10664328" cy="4708981"/>
          </a:xfrm>
          <a:prstGeom prst="rect">
            <a:avLst/>
          </a:prstGeom>
          <a:noFill/>
        </p:spPr>
        <p:txBody>
          <a:bodyPr wrap="square">
            <a:spAutoFit/>
          </a:bodyPr>
          <a:lstStyle/>
          <a:p>
            <a:pPr marL="690563" indent="-690563" algn="just">
              <a:lnSpc>
                <a:spcPct val="150000"/>
              </a:lnSpc>
              <a:spcBef>
                <a:spcPts val="600"/>
              </a:spcBef>
              <a:buFont typeface="+mj-lt"/>
              <a:buAutoNum type="arabicPeriod"/>
            </a:pPr>
            <a:r>
              <a:rPr lang="en-US" sz="2800" dirty="0">
                <a:solidFill>
                  <a:schemeClr val="tx2"/>
                </a:solidFill>
                <a:latin typeface="Baskerville" panose="02020502070401020303"/>
              </a:rPr>
              <a:t>Pregnancy, birth, adoption or foster care.</a:t>
            </a:r>
          </a:p>
          <a:p>
            <a:pPr marL="690563" indent="-690563" algn="just">
              <a:lnSpc>
                <a:spcPct val="150000"/>
              </a:lnSpc>
              <a:spcBef>
                <a:spcPts val="600"/>
              </a:spcBef>
              <a:buFont typeface="+mj-lt"/>
              <a:buAutoNum type="arabicPeriod"/>
            </a:pPr>
            <a:r>
              <a:rPr lang="en-US" sz="2800" dirty="0">
                <a:solidFill>
                  <a:schemeClr val="tx2"/>
                </a:solidFill>
                <a:latin typeface="Baskerville" panose="02020502070401020303"/>
              </a:rPr>
              <a:t>Care for employee’s own serious health condition.</a:t>
            </a:r>
          </a:p>
          <a:p>
            <a:pPr marL="690563" indent="-690563" algn="just">
              <a:spcBef>
                <a:spcPts val="600"/>
              </a:spcBef>
              <a:buFont typeface="+mj-lt"/>
              <a:buAutoNum type="arabicPeriod"/>
            </a:pPr>
            <a:r>
              <a:rPr lang="en-US" sz="2800" dirty="0">
                <a:solidFill>
                  <a:schemeClr val="tx2"/>
                </a:solidFill>
                <a:latin typeface="Baskerville" panose="02020502070401020303"/>
              </a:rPr>
              <a:t>Care for serious health condition of employee’s spouse, parent, or child.</a:t>
            </a:r>
          </a:p>
          <a:p>
            <a:pPr marL="690563" indent="-690563" algn="just">
              <a:spcBef>
                <a:spcPts val="600"/>
              </a:spcBef>
              <a:buFont typeface="+mj-lt"/>
              <a:buAutoNum type="arabicPeriod"/>
            </a:pPr>
            <a:r>
              <a:rPr lang="en-US" sz="2800" dirty="0">
                <a:solidFill>
                  <a:schemeClr val="tx2"/>
                </a:solidFill>
                <a:latin typeface="Baskerville" panose="02020502070401020303"/>
              </a:rPr>
              <a:t>Qualifying exigency related to a military family member’s call to active duty</a:t>
            </a:r>
          </a:p>
          <a:p>
            <a:pPr marL="690563" indent="-690563" algn="just">
              <a:spcBef>
                <a:spcPts val="600"/>
              </a:spcBef>
              <a:buFont typeface="+mj-lt"/>
              <a:buAutoNum type="arabicPeriod"/>
            </a:pPr>
            <a:r>
              <a:rPr lang="en-US" sz="2800" dirty="0">
                <a:solidFill>
                  <a:schemeClr val="tx2"/>
                </a:solidFill>
                <a:latin typeface="Baskerville" panose="02020502070401020303"/>
              </a:rPr>
              <a:t>Care for the serious injury or illness of a military family member</a:t>
            </a:r>
          </a:p>
          <a:p>
            <a:pPr marL="457200" indent="-4572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629220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Family Members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683076"/>
            <a:ext cx="10817869" cy="3724096"/>
          </a:xfrm>
          <a:prstGeom prst="rect">
            <a:avLst/>
          </a:prstGeom>
          <a:noFill/>
        </p:spPr>
        <p:txBody>
          <a:bodyPr wrap="square">
            <a:spAutoFit/>
          </a:bodyPr>
          <a:lstStyle/>
          <a:p>
            <a:pPr marL="690563" indent="-690563" algn="just">
              <a:spcBef>
                <a:spcPts val="600"/>
              </a:spcBef>
              <a:buFont typeface="Arial" panose="020B0604020202020204" pitchFamily="34" charset="0"/>
              <a:buChar char="•"/>
            </a:pPr>
            <a:r>
              <a:rPr lang="en-US" sz="3200" dirty="0">
                <a:solidFill>
                  <a:schemeClr val="tx2"/>
                </a:solidFill>
                <a:latin typeface="Baskerville" panose="02020502070401020303"/>
              </a:rPr>
              <a:t>“Spouse” – includes same-sex spouses</a:t>
            </a:r>
          </a:p>
          <a:p>
            <a:pPr marL="690563" indent="-690563" algn="just">
              <a:spcBef>
                <a:spcPts val="600"/>
              </a:spcBef>
              <a:buFont typeface="Arial" panose="020B0604020202020204" pitchFamily="34" charset="0"/>
              <a:buChar char="•"/>
            </a:pPr>
            <a:r>
              <a:rPr lang="en-US" sz="3200" dirty="0">
                <a:solidFill>
                  <a:schemeClr val="tx2"/>
                </a:solidFill>
                <a:latin typeface="Baskerville" panose="02020502070401020303"/>
              </a:rPr>
              <a:t>“Parent” – adoptive/foster parents; does not include “in-laws”</a:t>
            </a:r>
          </a:p>
          <a:p>
            <a:pPr marL="690563" indent="-690563" algn="just">
              <a:spcBef>
                <a:spcPts val="600"/>
              </a:spcBef>
              <a:buFont typeface="Arial" panose="020B0604020202020204" pitchFamily="34" charset="0"/>
              <a:buChar char="•"/>
            </a:pPr>
            <a:r>
              <a:rPr lang="en-US" sz="3200" dirty="0">
                <a:solidFill>
                  <a:schemeClr val="tx2"/>
                </a:solidFill>
                <a:latin typeface="Baskerville" panose="02020502070401020303"/>
              </a:rPr>
              <a:t>“Son/Daughter” – If older than 18, the child must:</a:t>
            </a:r>
          </a:p>
          <a:p>
            <a:pPr marL="1379538" lvl="1" indent="-525463" algn="just">
              <a:spcBef>
                <a:spcPts val="600"/>
              </a:spcBef>
              <a:buFont typeface="Arial" panose="020B0604020202020204" pitchFamily="34" charset="0"/>
              <a:buChar char="•"/>
            </a:pPr>
            <a:r>
              <a:rPr lang="en-US" sz="3200" dirty="0">
                <a:solidFill>
                  <a:schemeClr val="tx2"/>
                </a:solidFill>
                <a:latin typeface="Baskerville" panose="02020502070401020303"/>
              </a:rPr>
              <a:t>Have a disability; and</a:t>
            </a:r>
          </a:p>
          <a:p>
            <a:pPr marL="1379538" lvl="1" indent="-525463" algn="just">
              <a:spcBef>
                <a:spcPts val="600"/>
              </a:spcBef>
              <a:buFont typeface="Arial" panose="020B0604020202020204" pitchFamily="34" charset="0"/>
              <a:buChar char="•"/>
            </a:pPr>
            <a:r>
              <a:rPr lang="en-US" sz="3200" dirty="0">
                <a:solidFill>
                  <a:schemeClr val="tx2"/>
                </a:solidFill>
                <a:latin typeface="Baskerville" panose="02020502070401020303"/>
              </a:rPr>
              <a:t>Be incapable of self-care due to the disability</a:t>
            </a:r>
          </a:p>
          <a:p>
            <a:pPr marL="457200" indent="-4572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778833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FMLA for Military Families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84586"/>
            <a:ext cx="10664328" cy="2092881"/>
          </a:xfrm>
          <a:prstGeom prst="rect">
            <a:avLst/>
          </a:prstGeom>
          <a:noFill/>
        </p:spPr>
        <p:txBody>
          <a:bodyPr wrap="square">
            <a:spAutoFit/>
          </a:bodyPr>
          <a:lstStyle/>
          <a:p>
            <a:pPr marL="571500" indent="-571500" algn="just">
              <a:spcBef>
                <a:spcPts val="1200"/>
              </a:spcBef>
              <a:buFont typeface="Arial" panose="020B0604020202020204" pitchFamily="34" charset="0"/>
              <a:buChar char="•"/>
            </a:pPr>
            <a:r>
              <a:rPr lang="en-US" sz="3200" dirty="0">
                <a:solidFill>
                  <a:schemeClr val="tx2"/>
                </a:solidFill>
                <a:latin typeface="Baskerville" panose="02020502070401020303"/>
              </a:rPr>
              <a:t>“Qualifying Exigency” Leave – 12 weeks</a:t>
            </a:r>
          </a:p>
          <a:p>
            <a:pPr marL="571500" indent="-571500" algn="just">
              <a:spcBef>
                <a:spcPts val="1200"/>
              </a:spcBef>
              <a:buFont typeface="Arial" panose="020B0604020202020204" pitchFamily="34" charset="0"/>
              <a:buChar char="•"/>
            </a:pPr>
            <a:r>
              <a:rPr lang="en-US" sz="3200" dirty="0">
                <a:solidFill>
                  <a:schemeClr val="tx2"/>
                </a:solidFill>
                <a:latin typeface="Baskerville" panose="02020502070401020303"/>
              </a:rPr>
              <a:t>“Service Member Family” Leave – 26 weeks</a:t>
            </a:r>
          </a:p>
          <a:p>
            <a:pPr marL="457200" indent="-4572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72423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fontScale="92500"/>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New Jersey Family Leave Act (NJFLA)</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479015"/>
            <a:ext cx="10664328" cy="5601533"/>
          </a:xfrm>
          <a:prstGeom prst="rect">
            <a:avLst/>
          </a:prstGeom>
          <a:noFill/>
        </p:spPr>
        <p:txBody>
          <a:bodyPr wrap="square">
            <a:spAutoFit/>
          </a:bodyPr>
          <a:lstStyle/>
          <a:p>
            <a:pPr>
              <a:spcBef>
                <a:spcPts val="1200"/>
              </a:spcBef>
            </a:pPr>
            <a:r>
              <a:rPr lang="en-US" sz="3000" dirty="0">
                <a:solidFill>
                  <a:schemeClr val="tx2"/>
                </a:solidFill>
                <a:latin typeface="Baskerville" panose="02020502070401020303"/>
              </a:rPr>
              <a:t>Covered employers with </a:t>
            </a:r>
            <a:r>
              <a:rPr lang="en-US" sz="3000" b="1" u="sng" dirty="0">
                <a:solidFill>
                  <a:schemeClr val="tx2"/>
                </a:solidFill>
                <a:latin typeface="Baskerville" panose="02020502070401020303"/>
              </a:rPr>
              <a:t>30</a:t>
            </a:r>
            <a:r>
              <a:rPr lang="en-US" sz="3000" dirty="0">
                <a:solidFill>
                  <a:schemeClr val="tx2"/>
                </a:solidFill>
                <a:latin typeface="Baskerville" panose="02020502070401020303"/>
              </a:rPr>
              <a:t> or more employees receive 12 weeks of leave in 24 months for:</a:t>
            </a:r>
          </a:p>
          <a:p>
            <a:pPr marL="690563" indent="-690563">
              <a:spcBef>
                <a:spcPts val="1200"/>
              </a:spcBef>
              <a:buFont typeface="+mj-lt"/>
              <a:buAutoNum type="arabicPeriod"/>
            </a:pPr>
            <a:r>
              <a:rPr lang="en-US" sz="3000" dirty="0">
                <a:solidFill>
                  <a:schemeClr val="tx2"/>
                </a:solidFill>
                <a:latin typeface="Baskerville" panose="02020502070401020303"/>
              </a:rPr>
              <a:t>Birth of child</a:t>
            </a:r>
          </a:p>
          <a:p>
            <a:pPr marL="690563" indent="-690563">
              <a:spcBef>
                <a:spcPts val="1200"/>
              </a:spcBef>
              <a:buFont typeface="+mj-lt"/>
              <a:buAutoNum type="arabicPeriod"/>
            </a:pPr>
            <a:r>
              <a:rPr lang="en-US" sz="3000" dirty="0">
                <a:solidFill>
                  <a:schemeClr val="tx2"/>
                </a:solidFill>
                <a:latin typeface="Baskerville" panose="02020502070401020303"/>
              </a:rPr>
              <a:t>Placement/adoption of child</a:t>
            </a:r>
          </a:p>
          <a:p>
            <a:pPr marL="690563" indent="-690563">
              <a:spcBef>
                <a:spcPts val="1200"/>
              </a:spcBef>
              <a:buFont typeface="+mj-lt"/>
              <a:buAutoNum type="arabicPeriod"/>
            </a:pPr>
            <a:r>
              <a:rPr lang="en-US" sz="3000" dirty="0">
                <a:solidFill>
                  <a:schemeClr val="tx2"/>
                </a:solidFill>
                <a:latin typeface="Baskerville" panose="02020502070401020303"/>
              </a:rPr>
              <a:t>Serious health condition of employee’s family member (child, spouse, parents, in-laws)</a:t>
            </a:r>
          </a:p>
          <a:p>
            <a:pPr marL="690563" indent="-690563">
              <a:spcBef>
                <a:spcPts val="1200"/>
              </a:spcBef>
              <a:buFont typeface="+mj-lt"/>
              <a:buAutoNum type="arabicPeriod"/>
            </a:pPr>
            <a:r>
              <a:rPr lang="en-US" sz="3000" u="sng" dirty="0">
                <a:solidFill>
                  <a:schemeClr val="tx2"/>
                </a:solidFill>
                <a:latin typeface="Baskerville" panose="02020502070401020303"/>
              </a:rPr>
              <a:t>NOT</a:t>
            </a:r>
            <a:r>
              <a:rPr lang="en-US" sz="3000" dirty="0">
                <a:solidFill>
                  <a:schemeClr val="tx2"/>
                </a:solidFill>
                <a:latin typeface="Baskerville" panose="02020502070401020303"/>
              </a:rPr>
              <a:t> for the employee’s own condition</a:t>
            </a:r>
          </a:p>
          <a:p>
            <a:pPr>
              <a:spcBef>
                <a:spcPts val="1200"/>
              </a:spcBef>
            </a:pPr>
            <a:endParaRPr lang="en-US" sz="3200" dirty="0">
              <a:solidFill>
                <a:schemeClr val="tx2"/>
              </a:solidFill>
              <a:latin typeface="Baskerville" panose="02020502070401020303"/>
            </a:endParaRPr>
          </a:p>
          <a:p>
            <a:pPr algn="just">
              <a:spcBef>
                <a:spcPts val="1200"/>
              </a:spcBef>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073527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Benefits Under NJFLA</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84586"/>
            <a:ext cx="10664328" cy="3385542"/>
          </a:xfrm>
          <a:prstGeom prst="rect">
            <a:avLst/>
          </a:prstGeom>
          <a:noFill/>
        </p:spPr>
        <p:txBody>
          <a:bodyPr wrap="square">
            <a:spAutoFit/>
          </a:bodyPr>
          <a:lstStyle/>
          <a:p>
            <a:pPr marL="457200" indent="-457200" algn="just">
              <a:spcBef>
                <a:spcPts val="1200"/>
              </a:spcBef>
              <a:buFont typeface="Arial" panose="020B0604020202020204" pitchFamily="34" charset="0"/>
              <a:buChar char="•"/>
            </a:pPr>
            <a:r>
              <a:rPr lang="en-US" altLang="en-US" sz="3200" dirty="0">
                <a:solidFill>
                  <a:schemeClr val="tx2"/>
                </a:solidFill>
                <a:latin typeface="Baskerville" panose="02020502070401020303"/>
              </a:rPr>
              <a:t>Not specifically required to continue health insurance.</a:t>
            </a:r>
          </a:p>
          <a:p>
            <a:pPr marL="457200" indent="-457200" algn="just">
              <a:spcBef>
                <a:spcPts val="1200"/>
              </a:spcBef>
              <a:buFont typeface="Arial" panose="020B0604020202020204" pitchFamily="34" charset="0"/>
              <a:buChar char="•"/>
            </a:pPr>
            <a:r>
              <a:rPr lang="en-US" altLang="en-US" sz="3200" dirty="0">
                <a:solidFill>
                  <a:schemeClr val="tx2"/>
                </a:solidFill>
                <a:latin typeface="Baskerville" panose="02020502070401020303"/>
              </a:rPr>
              <a:t>But must follow employer’s policy on benefits during other temporary leaves.</a:t>
            </a:r>
          </a:p>
          <a:p>
            <a:pPr>
              <a:spcBef>
                <a:spcPts val="1200"/>
              </a:spcBef>
            </a:pPr>
            <a:endParaRPr lang="en-US" sz="3200" dirty="0">
              <a:solidFill>
                <a:schemeClr val="tx2"/>
              </a:solidFill>
              <a:latin typeface="Baskerville" panose="02020502070401020303"/>
            </a:endParaRPr>
          </a:p>
          <a:p>
            <a:pPr algn="just">
              <a:spcBef>
                <a:spcPts val="1200"/>
              </a:spcBef>
            </a:pPr>
            <a:r>
              <a:rPr lang="en-US" sz="2800" dirty="0">
                <a:solidFill>
                  <a:srgbClr val="0070C0"/>
                </a:solidFill>
                <a:latin typeface="Baskerville" panose="02020502070401020303"/>
              </a:rPr>
              <a:t>(</a:t>
            </a:r>
            <a:r>
              <a:rPr lang="en-US" sz="2800" u="sng" dirty="0">
                <a:solidFill>
                  <a:srgbClr val="0070C0"/>
                </a:solidFill>
                <a:latin typeface="Baskerville" panose="02020502070401020303"/>
              </a:rPr>
              <a:t>NOTE</a:t>
            </a:r>
            <a:r>
              <a:rPr lang="en-US" sz="2800" dirty="0">
                <a:solidFill>
                  <a:srgbClr val="0070C0"/>
                </a:solidFill>
                <a:latin typeface="Baskerville" panose="02020502070401020303"/>
              </a:rPr>
              <a:t>:  NJFLI is family leave </a:t>
            </a:r>
            <a:r>
              <a:rPr lang="en-US" sz="2800" u="sng" dirty="0">
                <a:solidFill>
                  <a:srgbClr val="0070C0"/>
                </a:solidFill>
                <a:latin typeface="Baskerville" panose="02020502070401020303"/>
              </a:rPr>
              <a:t>insurance</a:t>
            </a:r>
            <a:r>
              <a:rPr lang="en-US" sz="2800" dirty="0">
                <a:solidFill>
                  <a:srgbClr val="0070C0"/>
                </a:solidFill>
                <a:latin typeface="Baskerville" panose="02020502070401020303"/>
              </a:rPr>
              <a:t> – payment only)</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1895386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FMLA and NJFLA</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400657"/>
          </a:xfrm>
          <a:prstGeom prst="rect">
            <a:avLst/>
          </a:prstGeom>
          <a:noFill/>
        </p:spPr>
        <p:txBody>
          <a:bodyPr wrap="square">
            <a:spAutoFit/>
          </a:bodyPr>
          <a:lstStyle/>
          <a:p>
            <a:pPr marL="457200" indent="-457200" algn="just">
              <a:spcBef>
                <a:spcPts val="1200"/>
              </a:spcBef>
              <a:buFont typeface="Arial" panose="020B0604020202020204" pitchFamily="34" charset="0"/>
              <a:buChar char="•"/>
            </a:pPr>
            <a:r>
              <a:rPr lang="en-US" altLang="en-US" sz="2800" dirty="0">
                <a:solidFill>
                  <a:schemeClr val="tx2"/>
                </a:solidFill>
                <a:latin typeface="Baskerville" panose="02020502070401020303"/>
              </a:rPr>
              <a:t>New Jersey employers must comply with both laws</a:t>
            </a:r>
          </a:p>
          <a:p>
            <a:pPr marL="457200" indent="-457200" algn="just">
              <a:spcBef>
                <a:spcPts val="1200"/>
              </a:spcBef>
              <a:buFont typeface="Arial" panose="020B0604020202020204" pitchFamily="34" charset="0"/>
              <a:buChar char="•"/>
            </a:pPr>
            <a:r>
              <a:rPr lang="en-US" altLang="en-US" sz="2800" dirty="0">
                <a:solidFill>
                  <a:schemeClr val="tx2"/>
                </a:solidFill>
                <a:latin typeface="Baskerville" panose="02020502070401020303"/>
              </a:rPr>
              <a:t>If leave qualifies under both the FMLA and NJFLA, leave can be counted </a:t>
            </a:r>
            <a:r>
              <a:rPr lang="en-US" altLang="en-US" sz="2800" b="1" u="sng" dirty="0">
                <a:solidFill>
                  <a:schemeClr val="tx2"/>
                </a:solidFill>
                <a:latin typeface="Baskerville" panose="02020502070401020303"/>
              </a:rPr>
              <a:t>concurrently</a:t>
            </a:r>
            <a:r>
              <a:rPr lang="en-US" altLang="en-US" sz="2800" dirty="0">
                <a:solidFill>
                  <a:schemeClr val="tx2"/>
                </a:solidFill>
                <a:latin typeface="Baskerville" panose="02020502070401020303"/>
              </a:rPr>
              <a:t>.</a:t>
            </a:r>
          </a:p>
          <a:p>
            <a:pPr marL="457200" indent="-4572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2862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82EB1-D933-CA6B-FF29-095625257724}"/>
            </a:ext>
          </a:extLst>
        </p:cNvPr>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883A6C10-72BC-F375-B198-0CAFCAE60DA8}"/>
              </a:ext>
            </a:extLst>
          </p:cNvPr>
          <p:cNvSpPr/>
          <p:nvPr/>
        </p:nvSpPr>
        <p:spPr>
          <a:xfrm>
            <a:off x="0" y="0"/>
            <a:ext cx="12192000" cy="5640636"/>
          </a:xfrm>
          <a:prstGeom prst="round2Diag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7" name="Subtitle 2">
            <a:extLst>
              <a:ext uri="{FF2B5EF4-FFF2-40B4-BE49-F238E27FC236}">
                <a16:creationId xmlns:a16="http://schemas.microsoft.com/office/drawing/2014/main" id="{E6EC0CEB-2844-BF24-F7CA-DBE379264B4A}"/>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Subtitle 11">
            <a:extLst>
              <a:ext uri="{FF2B5EF4-FFF2-40B4-BE49-F238E27FC236}">
                <a16:creationId xmlns:a16="http://schemas.microsoft.com/office/drawing/2014/main" id="{1EFC9FCE-7BEF-1AEC-DED9-C80CFE6E24E5}"/>
              </a:ext>
            </a:extLst>
          </p:cNvPr>
          <p:cNvSpPr>
            <a:spLocks noGrp="1"/>
          </p:cNvSpPr>
          <p:nvPr>
            <p:ph type="subTitle" idx="4294967295"/>
          </p:nvPr>
        </p:nvSpPr>
        <p:spPr>
          <a:xfrm>
            <a:off x="537617" y="1563525"/>
            <a:ext cx="6597963" cy="3000924"/>
          </a:xfrm>
          <a:prstGeom prst="rect">
            <a:avLst/>
          </a:prstGeom>
        </p:spPr>
        <p:txBody>
          <a:bodyPr>
            <a:normAutofit fontScale="85000" lnSpcReduction="20000"/>
          </a:bodyPr>
          <a:lstStyle/>
          <a:p>
            <a:pPr marL="0" indent="0">
              <a:lnSpc>
                <a:spcPts val="5500"/>
              </a:lnSpc>
              <a:spcBef>
                <a:spcPts val="0"/>
              </a:spcBef>
              <a:buNone/>
            </a:pPr>
            <a:r>
              <a:rPr lang="en-US" sz="5800" dirty="0">
                <a:solidFill>
                  <a:schemeClr val="bg1"/>
                </a:solidFill>
                <a:latin typeface="Baskerville" panose="02020502070401020303" pitchFamily="18" charset="0"/>
                <a:ea typeface="Baskerville" panose="02020502070401020303" pitchFamily="18" charset="0"/>
              </a:rPr>
              <a:t>EMPLOYEES WHO ARE JUST NOT </a:t>
            </a:r>
          </a:p>
          <a:p>
            <a:pPr marL="0" indent="0">
              <a:lnSpc>
                <a:spcPts val="5500"/>
              </a:lnSpc>
              <a:spcBef>
                <a:spcPts val="0"/>
              </a:spcBef>
              <a:buNone/>
            </a:pPr>
            <a:r>
              <a:rPr lang="en-US" sz="5800" dirty="0">
                <a:solidFill>
                  <a:schemeClr val="bg1"/>
                </a:solidFill>
                <a:latin typeface="Baskerville" panose="02020502070401020303" pitchFamily="18" charset="0"/>
                <a:ea typeface="Baskerville" panose="02020502070401020303" pitchFamily="18" charset="0"/>
              </a:rPr>
              <a:t>A GOOD FIT</a:t>
            </a:r>
          </a:p>
          <a:p>
            <a:pPr marL="0" indent="0">
              <a:spcBef>
                <a:spcPts val="0"/>
              </a:spcBef>
              <a:buNone/>
            </a:pPr>
            <a:endParaRPr lang="en-US" sz="2400" dirty="0">
              <a:solidFill>
                <a:schemeClr val="bg1"/>
              </a:solidFill>
              <a:latin typeface="Baskerville" panose="02020502070401020303" pitchFamily="18" charset="0"/>
              <a:ea typeface="Baskerville" panose="02020502070401020303" pitchFamily="18" charset="0"/>
            </a:endParaRPr>
          </a:p>
          <a:p>
            <a:pPr marL="0" indent="0">
              <a:spcBef>
                <a:spcPts val="0"/>
              </a:spcBef>
              <a:buNone/>
            </a:pPr>
            <a:endParaRPr lang="en-US" sz="2400" dirty="0">
              <a:solidFill>
                <a:schemeClr val="bg1"/>
              </a:solidFill>
              <a:latin typeface="Baskerville" panose="02020502070401020303" pitchFamily="18" charset="0"/>
              <a:ea typeface="Baskerville" panose="02020502070401020303" pitchFamily="18" charset="0"/>
            </a:endParaRPr>
          </a:p>
          <a:p>
            <a:pPr marL="0" indent="0">
              <a:spcBef>
                <a:spcPts val="0"/>
              </a:spcBef>
              <a:buNone/>
            </a:pPr>
            <a:r>
              <a:rPr lang="en-US" sz="2400" dirty="0">
                <a:solidFill>
                  <a:schemeClr val="bg1"/>
                </a:solidFill>
                <a:latin typeface="Baskerville" panose="02020502070401020303" pitchFamily="18" charset="0"/>
                <a:ea typeface="Baskerville" panose="02020502070401020303" pitchFamily="18" charset="0"/>
              </a:rPr>
              <a:t>Discussion of At-will Employees and Employment Contracts</a:t>
            </a:r>
          </a:p>
        </p:txBody>
      </p:sp>
      <p:sp>
        <p:nvSpPr>
          <p:cNvPr id="3" name="Oval 2">
            <a:extLst>
              <a:ext uri="{FF2B5EF4-FFF2-40B4-BE49-F238E27FC236}">
                <a16:creationId xmlns:a16="http://schemas.microsoft.com/office/drawing/2014/main" id="{8E1BDEF3-B251-FD80-0BC1-1A8992B7F9B2}"/>
              </a:ext>
            </a:extLst>
          </p:cNvPr>
          <p:cNvSpPr/>
          <p:nvPr/>
        </p:nvSpPr>
        <p:spPr>
          <a:xfrm>
            <a:off x="7149948" y="553863"/>
            <a:ext cx="4204656" cy="420465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6FE596-5757-5301-E5C8-984437F8C725}"/>
              </a:ext>
            </a:extLst>
          </p:cNvPr>
          <p:cNvGrpSpPr/>
          <p:nvPr/>
        </p:nvGrpSpPr>
        <p:grpSpPr>
          <a:xfrm>
            <a:off x="537617" y="591344"/>
            <a:ext cx="502409" cy="502409"/>
            <a:chOff x="643345" y="1480295"/>
            <a:chExt cx="502409" cy="502409"/>
          </a:xfrm>
        </p:grpSpPr>
        <p:sp>
          <p:nvSpPr>
            <p:cNvPr id="11" name="Oval 10">
              <a:extLst>
                <a:ext uri="{FF2B5EF4-FFF2-40B4-BE49-F238E27FC236}">
                  <a16:creationId xmlns:a16="http://schemas.microsoft.com/office/drawing/2014/main" id="{E9A8430F-855C-4338-C96E-E3754940A440}"/>
                </a:ext>
              </a:extLst>
            </p:cNvPr>
            <p:cNvSpPr/>
            <p:nvPr/>
          </p:nvSpPr>
          <p:spPr>
            <a:xfrm>
              <a:off x="643345" y="1480295"/>
              <a:ext cx="502409" cy="5024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E55D5A-D7E1-BBA0-6B35-82DCBC0CF97F}"/>
                </a:ext>
              </a:extLst>
            </p:cNvPr>
            <p:cNvSpPr txBox="1"/>
            <p:nvPr/>
          </p:nvSpPr>
          <p:spPr>
            <a:xfrm>
              <a:off x="643345" y="1537467"/>
              <a:ext cx="502409" cy="400110"/>
            </a:xfrm>
            <a:prstGeom prst="rect">
              <a:avLst/>
            </a:prstGeom>
            <a:noFill/>
          </p:spPr>
          <p:txBody>
            <a:bodyPr wrap="square" rtlCol="0" anchor="ctr">
              <a:spAutoFit/>
            </a:bodyPr>
            <a:lstStyle/>
            <a:p>
              <a:pPr algn="ctr"/>
              <a:r>
                <a:rPr lang="en-US" sz="2000" b="1" dirty="0">
                  <a:latin typeface="Arial" panose="020B0604020202020204" pitchFamily="34" charset="0"/>
                  <a:ea typeface="Baskerville" panose="02020502070401020303" pitchFamily="18" charset="0"/>
                  <a:cs typeface="Arial" panose="020B0604020202020204" pitchFamily="34" charset="0"/>
                </a:rPr>
                <a:t>1</a:t>
              </a:r>
            </a:p>
          </p:txBody>
        </p:sp>
      </p:grpSp>
      <p:pic>
        <p:nvPicPr>
          <p:cNvPr id="8" name="Picture 7" descr="A person holding hands in a circle of blue paper people&#10;&#10;Description automatically generated">
            <a:extLst>
              <a:ext uri="{FF2B5EF4-FFF2-40B4-BE49-F238E27FC236}">
                <a16:creationId xmlns:a16="http://schemas.microsoft.com/office/drawing/2014/main" id="{1DD4ECF5-9A2F-3B14-2114-15497CDE2B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64874" y="660037"/>
            <a:ext cx="3974804" cy="3992307"/>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93089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FMLA and NJFLA</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4293483"/>
          </a:xfrm>
          <a:prstGeom prst="rect">
            <a:avLst/>
          </a:prstGeom>
          <a:noFill/>
        </p:spPr>
        <p:txBody>
          <a:bodyPr wrap="square">
            <a:spAutoFit/>
          </a:bodyPr>
          <a:lstStyle/>
          <a:p>
            <a:pPr algn="ctr">
              <a:spcBef>
                <a:spcPts val="600"/>
              </a:spcBef>
            </a:pPr>
            <a:r>
              <a:rPr lang="en-US" altLang="en-US" sz="2800" dirty="0">
                <a:solidFill>
                  <a:schemeClr val="tx2"/>
                </a:solidFill>
                <a:latin typeface="Baskerville" panose="02020502070401020303"/>
              </a:rPr>
              <a:t>When using FMLA Leave</a:t>
            </a:r>
          </a:p>
          <a:p>
            <a:pPr algn="ctr">
              <a:spcBef>
                <a:spcPts val="600"/>
              </a:spcBef>
            </a:pPr>
            <a:r>
              <a:rPr lang="en-US" altLang="en-US" sz="3200" b="1" dirty="0">
                <a:solidFill>
                  <a:schemeClr val="tx2"/>
                </a:solidFill>
                <a:latin typeface="Baskerville" panose="02020502070401020303"/>
              </a:rPr>
              <a:t>AND</a:t>
            </a:r>
          </a:p>
          <a:p>
            <a:pPr algn="ctr">
              <a:spcBef>
                <a:spcPts val="600"/>
              </a:spcBef>
            </a:pPr>
            <a:r>
              <a:rPr lang="en-US" altLang="en-US" sz="2800" dirty="0">
                <a:solidFill>
                  <a:schemeClr val="tx2"/>
                </a:solidFill>
                <a:latin typeface="Baskerville" panose="02020502070401020303"/>
              </a:rPr>
              <a:t>NJFLA Leave</a:t>
            </a:r>
          </a:p>
          <a:p>
            <a:pPr algn="ctr">
              <a:spcBef>
                <a:spcPts val="600"/>
              </a:spcBef>
            </a:pPr>
            <a:r>
              <a:rPr lang="en-US" altLang="en-US" sz="2800" dirty="0">
                <a:solidFill>
                  <a:schemeClr val="tx2"/>
                </a:solidFill>
                <a:latin typeface="Baskerville" panose="02020502070401020303"/>
              </a:rPr>
              <a:t>in combination,</a:t>
            </a:r>
          </a:p>
          <a:p>
            <a:pPr algn="ctr">
              <a:spcBef>
                <a:spcPts val="600"/>
              </a:spcBef>
            </a:pPr>
            <a:r>
              <a:rPr lang="en-US" altLang="en-US" sz="2800" dirty="0">
                <a:solidFill>
                  <a:schemeClr val="tx2"/>
                </a:solidFill>
                <a:latin typeface="Baskerville" panose="02020502070401020303"/>
              </a:rPr>
              <a:t>Employees can take up to </a:t>
            </a:r>
          </a:p>
          <a:p>
            <a:pPr algn="ctr">
              <a:spcBef>
                <a:spcPts val="600"/>
              </a:spcBef>
            </a:pPr>
            <a:r>
              <a:rPr lang="en-US" altLang="en-US" sz="4800" b="1" dirty="0">
                <a:solidFill>
                  <a:schemeClr val="tx2"/>
                </a:solidFill>
                <a:latin typeface="Baskerville" panose="02020502070401020303"/>
              </a:rPr>
              <a:t>24 weeks off</a:t>
            </a:r>
            <a:endParaRPr lang="en-US" altLang="en-US" sz="1800" b="1" dirty="0">
              <a:latin typeface="Baskerville" panose="02020502070401020303"/>
            </a:endParaRPr>
          </a:p>
          <a:p>
            <a:pPr algn="ct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59357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Employer Rights and Duties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554545"/>
          </a:xfrm>
          <a:prstGeom prst="rect">
            <a:avLst/>
          </a:prstGeom>
          <a:noFill/>
        </p:spPr>
        <p:txBody>
          <a:bodyPr wrap="square">
            <a:spAutoFit/>
          </a:bodyPr>
          <a:lstStyle/>
          <a:p>
            <a:pPr algn="just">
              <a:spcBef>
                <a:spcPts val="1200"/>
              </a:spcBef>
            </a:pPr>
            <a:r>
              <a:rPr lang="en-US" altLang="en-US" sz="2800" dirty="0">
                <a:solidFill>
                  <a:schemeClr val="tx2"/>
                </a:solidFill>
                <a:latin typeface="Baskerville" panose="02020502070401020303"/>
              </a:rPr>
              <a:t>Notice Requirements:</a:t>
            </a:r>
          </a:p>
          <a:p>
            <a:pPr marL="514350" indent="-514350" algn="just">
              <a:spcBef>
                <a:spcPts val="1200"/>
              </a:spcBef>
              <a:buFont typeface="+mj-lt"/>
              <a:buAutoNum type="arabicPeriod"/>
            </a:pPr>
            <a:r>
              <a:rPr lang="en-US" altLang="en-US" sz="2800" dirty="0">
                <a:solidFill>
                  <a:schemeClr val="tx2"/>
                </a:solidFill>
                <a:latin typeface="Baskerville" panose="02020502070401020303"/>
              </a:rPr>
              <a:t>Public notice</a:t>
            </a:r>
          </a:p>
          <a:p>
            <a:pPr marL="514350" indent="-514350" algn="just">
              <a:spcBef>
                <a:spcPts val="1200"/>
              </a:spcBef>
              <a:buFont typeface="+mj-lt"/>
              <a:buAutoNum type="arabicPeriod"/>
            </a:pPr>
            <a:r>
              <a:rPr lang="en-US" altLang="en-US" sz="2800" dirty="0">
                <a:solidFill>
                  <a:schemeClr val="tx2"/>
                </a:solidFill>
                <a:latin typeface="Baskerville" panose="02020502070401020303"/>
              </a:rPr>
              <a:t>Written notice (at time of hire </a:t>
            </a:r>
            <a:r>
              <a:rPr lang="en-US" altLang="en-US" sz="2800" b="1" u="sng" dirty="0">
                <a:solidFill>
                  <a:schemeClr val="tx2"/>
                </a:solidFill>
                <a:latin typeface="Baskerville" panose="02020502070401020303"/>
              </a:rPr>
              <a:t>and</a:t>
            </a:r>
            <a:r>
              <a:rPr lang="en-US" altLang="en-US" sz="2800" dirty="0">
                <a:solidFill>
                  <a:schemeClr val="tx2"/>
                </a:solidFill>
                <a:latin typeface="Baskerville" panose="02020502070401020303"/>
              </a:rPr>
              <a:t> upon learning of need for leave)</a:t>
            </a:r>
          </a:p>
          <a:p>
            <a:pPr algn="just"/>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813830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More Time Off OR PTO?</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123658"/>
          </a:xfrm>
          <a:prstGeom prst="rect">
            <a:avLst/>
          </a:prstGeom>
          <a:noFill/>
        </p:spPr>
        <p:txBody>
          <a:bodyPr wrap="square">
            <a:spAutoFit/>
          </a:bodyPr>
          <a:lstStyle/>
          <a:p>
            <a:pPr marL="457200" indent="-457200" algn="just">
              <a:spcBef>
                <a:spcPts val="1200"/>
              </a:spcBef>
              <a:buFont typeface="Arial" panose="020B0604020202020204" pitchFamily="34" charset="0"/>
              <a:buChar char="•"/>
            </a:pPr>
            <a:r>
              <a:rPr lang="en-US" altLang="en-US" sz="2800" dirty="0">
                <a:solidFill>
                  <a:schemeClr val="tx2"/>
                </a:solidFill>
                <a:latin typeface="Baskerville" panose="02020502070401020303"/>
              </a:rPr>
              <a:t>Beware old maternity/paternity policies</a:t>
            </a:r>
          </a:p>
          <a:p>
            <a:pPr marL="457200" indent="-457200" algn="just">
              <a:spcBef>
                <a:spcPts val="1200"/>
              </a:spcBef>
              <a:buFont typeface="Arial" panose="020B0604020202020204" pitchFamily="34" charset="0"/>
              <a:buChar char="•"/>
            </a:pPr>
            <a:endParaRPr lang="en-US" sz="2800" dirty="0">
              <a:solidFill>
                <a:schemeClr val="tx2"/>
              </a:solidFill>
              <a:latin typeface="Baskerville" panose="02020502070401020303"/>
            </a:endParaRPr>
          </a:p>
          <a:p>
            <a:pPr marL="457200" indent="-457200" algn="just">
              <a:spcBef>
                <a:spcPts val="1200"/>
              </a:spcBef>
              <a:buFont typeface="Arial" panose="020B0604020202020204" pitchFamily="34" charset="0"/>
              <a:buChar char="•"/>
            </a:pPr>
            <a:r>
              <a:rPr lang="en-US" sz="2800" dirty="0">
                <a:solidFill>
                  <a:schemeClr val="tx2"/>
                </a:solidFill>
                <a:latin typeface="Baskerville" panose="02020502070401020303"/>
              </a:rPr>
              <a:t>PTO banks can be effective</a:t>
            </a: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2216163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Disability Discrimination and Accommodations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1969770"/>
          </a:xfrm>
          <a:prstGeom prst="rect">
            <a:avLst/>
          </a:prstGeom>
          <a:noFill/>
        </p:spPr>
        <p:txBody>
          <a:bodyPr wrap="square">
            <a:spAutoFit/>
          </a:bodyPr>
          <a:lstStyle/>
          <a:p>
            <a:pPr algn="just">
              <a:spcBef>
                <a:spcPts val="600"/>
              </a:spcBef>
            </a:pPr>
            <a:r>
              <a:rPr lang="en-US" sz="2800" dirty="0">
                <a:solidFill>
                  <a:schemeClr val="tx2"/>
                </a:solidFill>
                <a:latin typeface="Baskerville" panose="02020502070401020303"/>
              </a:rPr>
              <a:t>Governed by New Jersey’s Law Against Discrimination (NJLAD)</a:t>
            </a:r>
          </a:p>
          <a:p>
            <a:pPr marL="457200" indent="-457200" algn="just">
              <a:spcBef>
                <a:spcPts val="600"/>
              </a:spcBef>
              <a:buFont typeface="Arial" panose="020B0604020202020204" pitchFamily="34" charset="0"/>
              <a:buChar char="•"/>
            </a:pPr>
            <a:r>
              <a:rPr lang="en-US" sz="2800" dirty="0">
                <a:solidFill>
                  <a:schemeClr val="tx2"/>
                </a:solidFill>
                <a:latin typeface="Baskerville" panose="02020502070401020303"/>
              </a:rPr>
              <a:t>Provides broader protections than the federal Americans with Disabilities Act (ADA)</a:t>
            </a:r>
          </a:p>
          <a:p>
            <a:pPr marL="457200" indent="-457200" algn="just">
              <a:spcBef>
                <a:spcPts val="600"/>
              </a:spcBef>
              <a:buFont typeface="Arial" panose="020B0604020202020204" pitchFamily="34" charset="0"/>
              <a:buChar char="•"/>
            </a:pPr>
            <a:r>
              <a:rPr lang="en-US" sz="2800" dirty="0">
                <a:solidFill>
                  <a:schemeClr val="tx2"/>
                </a:solidFill>
                <a:latin typeface="Baskerville" panose="02020502070401020303"/>
              </a:rPr>
              <a:t>Applies to nearly all employers, regardless of size</a:t>
            </a:r>
          </a:p>
        </p:txBody>
      </p:sp>
    </p:spTree>
    <p:extLst>
      <p:ext uri="{BB962C8B-B14F-4D97-AF65-F5344CB8AC3E}">
        <p14:creationId xmlns:p14="http://schemas.microsoft.com/office/powerpoint/2010/main" val="1011242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Actions of Disability Discrimination</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708434"/>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Refusing to hire, promote or grant tenure to a person with a disability</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Terminating, laying off or demoting employees</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Retaliating against an employee due to a request for accommodation</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Subjecting employees to harassment or creating a hostile work environment</a:t>
            </a:r>
          </a:p>
        </p:txBody>
      </p:sp>
    </p:spTree>
    <p:extLst>
      <p:ext uri="{BB962C8B-B14F-4D97-AF65-F5344CB8AC3E}">
        <p14:creationId xmlns:p14="http://schemas.microsoft.com/office/powerpoint/2010/main" val="477468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Disability under NJLAD</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139321"/>
          </a:xfrm>
          <a:prstGeom prst="rect">
            <a:avLst/>
          </a:prstGeom>
          <a:noFill/>
        </p:spPr>
        <p:txBody>
          <a:bodyPr wrap="square">
            <a:spAutoFit/>
          </a:bodyPr>
          <a:lstStyle/>
          <a:p>
            <a:pPr algn="just">
              <a:spcBef>
                <a:spcPts val="600"/>
              </a:spcBef>
              <a:spcAft>
                <a:spcPts val="600"/>
              </a:spcAft>
            </a:pPr>
            <a:r>
              <a:rPr lang="en-US" sz="2800" dirty="0">
                <a:solidFill>
                  <a:schemeClr val="tx2"/>
                </a:solidFill>
                <a:latin typeface="Baskerville" panose="02020502070401020303"/>
              </a:rPr>
              <a:t>The definition of disability is broad and protects employees from discrimination based on actual, perceived or a history of disability, including:</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Physical, mental, psychological and developmental conditions</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Temporary conditions, such as COVID-19</a:t>
            </a:r>
          </a:p>
          <a:p>
            <a:pPr marL="457200" indent="-457200" algn="just">
              <a:spcBef>
                <a:spcPts val="600"/>
              </a:spcBef>
              <a:spcAft>
                <a:spcPts val="600"/>
              </a:spcAft>
              <a:buFont typeface="Arial" panose="020B0604020202020204" pitchFamily="34" charset="0"/>
              <a:buChar char="•"/>
            </a:pPr>
            <a:r>
              <a:rPr lang="en-US" sz="2800" dirty="0">
                <a:solidFill>
                  <a:schemeClr val="tx2"/>
                </a:solidFill>
                <a:latin typeface="Baskerville" panose="02020502070401020303"/>
              </a:rPr>
              <a:t>Conditions in remission, such as cancer and multiple sclerosis</a:t>
            </a:r>
          </a:p>
        </p:txBody>
      </p:sp>
    </p:spTree>
    <p:extLst>
      <p:ext uri="{BB962C8B-B14F-4D97-AF65-F5344CB8AC3E}">
        <p14:creationId xmlns:p14="http://schemas.microsoft.com/office/powerpoint/2010/main" val="2954172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Employer obligations for Reasonable Accommodations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1815882"/>
          </a:xfrm>
          <a:prstGeom prst="rect">
            <a:avLst/>
          </a:prstGeom>
          <a:noFill/>
        </p:spPr>
        <p:txBody>
          <a:bodyPr wrap="square">
            <a:spAutoFit/>
          </a:bodyPr>
          <a:lstStyle/>
          <a:p>
            <a:pPr algn="just">
              <a:spcBef>
                <a:spcPts val="600"/>
              </a:spcBef>
              <a:spcAft>
                <a:spcPts val="600"/>
              </a:spcAft>
            </a:pPr>
            <a:r>
              <a:rPr lang="en-US" sz="2800" dirty="0">
                <a:solidFill>
                  <a:schemeClr val="tx2"/>
                </a:solidFill>
                <a:latin typeface="Baskerville" panose="02020502070401020303"/>
              </a:rPr>
              <a:t>New Jersey employers must provide reasonable accommodations to employees with disabilities, as long as the employee can perform “essential functions” of their job with the accommodations that are put in place for them AND it does NOT create an undue hardship.</a:t>
            </a:r>
          </a:p>
        </p:txBody>
      </p:sp>
    </p:spTree>
    <p:extLst>
      <p:ext uri="{BB962C8B-B14F-4D97-AF65-F5344CB8AC3E}">
        <p14:creationId xmlns:p14="http://schemas.microsoft.com/office/powerpoint/2010/main" val="1047544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The Interactive Process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5" y="1624988"/>
            <a:ext cx="10664328" cy="4031873"/>
          </a:xfrm>
          <a:prstGeom prst="rect">
            <a:avLst/>
          </a:prstGeom>
          <a:noFill/>
        </p:spPr>
        <p:txBody>
          <a:bodyPr wrap="square">
            <a:spAutoFit/>
          </a:bodyPr>
          <a:lstStyle/>
          <a:p>
            <a:pPr algn="just">
              <a:spcBef>
                <a:spcPts val="600"/>
              </a:spcBef>
              <a:spcAft>
                <a:spcPts val="600"/>
              </a:spcAft>
            </a:pPr>
            <a:r>
              <a:rPr lang="en-US" sz="2600" kern="0" dirty="0">
                <a:solidFill>
                  <a:srgbClr val="0070C0"/>
                </a:solidFill>
                <a:effectLst/>
                <a:latin typeface="Baskerville" panose="02020502070401020303"/>
                <a:ea typeface="Times New Roman" panose="02020603050405020304" pitchFamily="18" charset="0"/>
                <a:cs typeface="Times New Roman" panose="02020603050405020304" pitchFamily="18" charset="0"/>
              </a:rPr>
              <a:t>Once an employer is aware of need for an accommodation, MUST engage in  good-faith interactive dialogue to find a workable solution. Use of the phrase "reasonable accommodation" NOT required to trigger this requirement. </a:t>
            </a:r>
          </a:p>
          <a:p>
            <a:pPr algn="just">
              <a:spcBef>
                <a:spcPts val="600"/>
              </a:spcBef>
              <a:spcAft>
                <a:spcPts val="600"/>
              </a:spcAft>
            </a:pPr>
            <a:r>
              <a:rPr lang="en-US" sz="2600" kern="0" dirty="0">
                <a:solidFill>
                  <a:srgbClr val="0070C0"/>
                </a:solidFill>
                <a:effectLst/>
                <a:latin typeface="Baskerville" panose="02020502070401020303"/>
                <a:ea typeface="Times New Roman" panose="02020603050405020304" pitchFamily="18" charset="0"/>
                <a:cs typeface="Times New Roman" panose="02020603050405020304" pitchFamily="18" charset="0"/>
              </a:rPr>
              <a:t>Employer and employee should work together to: </a:t>
            </a:r>
          </a:p>
          <a:p>
            <a:pPr marL="342900" indent="-342900" algn="just">
              <a:spcBef>
                <a:spcPts val="600"/>
              </a:spcBef>
              <a:spcAft>
                <a:spcPts val="600"/>
              </a:spcAft>
              <a:buFont typeface="Arial" panose="020B0604020202020204" pitchFamily="34" charset="0"/>
              <a:buChar char="•"/>
            </a:pPr>
            <a:r>
              <a:rPr lang="en-US" sz="2600" kern="0" dirty="0">
                <a:solidFill>
                  <a:srgbClr val="0070C0"/>
                </a:solidFill>
                <a:latin typeface="Baskerville" panose="02020502070401020303"/>
                <a:ea typeface="Calibri" panose="020F0502020204030204" pitchFamily="34" charset="0"/>
                <a:cs typeface="Times New Roman" panose="02020603050405020304" pitchFamily="18" charset="0"/>
              </a:rPr>
              <a:t>Discuss the employee’s limitations and job tasks</a:t>
            </a:r>
          </a:p>
          <a:p>
            <a:pPr marL="342900" indent="-342900" algn="just">
              <a:spcBef>
                <a:spcPts val="600"/>
              </a:spcBef>
              <a:spcAft>
                <a:spcPts val="600"/>
              </a:spcAft>
              <a:buFont typeface="Arial" panose="020B0604020202020204" pitchFamily="34" charset="0"/>
              <a:buChar char="•"/>
            </a:pPr>
            <a:r>
              <a:rPr lang="en-US" sz="2600" kern="0" dirty="0">
                <a:solidFill>
                  <a:srgbClr val="0070C0"/>
                </a:solidFill>
                <a:effectLst/>
                <a:latin typeface="Baskerville" panose="02020502070401020303"/>
                <a:ea typeface="Calibri" panose="020F0502020204030204" pitchFamily="34" charset="0"/>
                <a:cs typeface="Times New Roman" panose="02020603050405020304" pitchFamily="18" charset="0"/>
              </a:rPr>
              <a:t>Explore different accommodation option</a:t>
            </a:r>
          </a:p>
          <a:p>
            <a:pPr marL="342900" indent="-342900" algn="just">
              <a:spcBef>
                <a:spcPts val="600"/>
              </a:spcBef>
              <a:spcAft>
                <a:spcPts val="600"/>
              </a:spcAft>
              <a:buFont typeface="Arial" panose="020B0604020202020204" pitchFamily="34" charset="0"/>
              <a:buChar char="•"/>
            </a:pPr>
            <a:r>
              <a:rPr lang="en-US" sz="2600" kern="0" dirty="0">
                <a:solidFill>
                  <a:srgbClr val="0070C0"/>
                </a:solidFill>
                <a:latin typeface="Baskerville" panose="02020502070401020303"/>
                <a:ea typeface="Calibri" panose="020F0502020204030204" pitchFamily="34" charset="0"/>
                <a:cs typeface="Times New Roman" panose="02020603050405020304" pitchFamily="18" charset="0"/>
              </a:rPr>
              <a:t>Document all discussions and decisions</a:t>
            </a:r>
            <a:endParaRPr lang="en-US" sz="2600" kern="100" dirty="0">
              <a:solidFill>
                <a:srgbClr val="0070C0"/>
              </a:solidFill>
              <a:effectLst/>
              <a:latin typeface="Baskerville" panose="02020502070401020303"/>
              <a:ea typeface="Calibri" panose="020F0502020204030204" pitchFamily="34" charset="0"/>
              <a:cs typeface="Times New Roman" panose="02020603050405020304" pitchFamily="18" charset="0"/>
            </a:endParaRPr>
          </a:p>
          <a:p>
            <a:pPr algn="just">
              <a:spcBef>
                <a:spcPts val="600"/>
              </a:spcBef>
              <a:spcAft>
                <a:spcPts val="600"/>
              </a:spcAft>
            </a:pPr>
            <a:endParaRPr lang="en-US" sz="2400" dirty="0">
              <a:solidFill>
                <a:schemeClr val="tx2"/>
              </a:solidFill>
              <a:latin typeface="Baskerville" panose="02020502070401020303"/>
            </a:endParaRPr>
          </a:p>
        </p:txBody>
      </p:sp>
    </p:spTree>
    <p:extLst>
      <p:ext uri="{BB962C8B-B14F-4D97-AF65-F5344CB8AC3E}">
        <p14:creationId xmlns:p14="http://schemas.microsoft.com/office/powerpoint/2010/main" val="3345253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Examples of Reasonable Accommodations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5" y="1650860"/>
            <a:ext cx="10751768" cy="3508653"/>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u="sng" kern="0" dirty="0">
                <a:solidFill>
                  <a:srgbClr val="0070C0"/>
                </a:solidFill>
                <a:effectLst/>
                <a:latin typeface="Baskerville" panose="02020502070401020303"/>
                <a:ea typeface="Times New Roman" panose="02020603050405020304" pitchFamily="18" charset="0"/>
                <a:cs typeface="Times New Roman" panose="02020603050405020304" pitchFamily="18" charset="0"/>
              </a:rPr>
              <a:t>Modified work schedules or breaks</a:t>
            </a:r>
            <a:r>
              <a:rPr lang="en-US" sz="2800" kern="0" dirty="0">
                <a:solidFill>
                  <a:srgbClr val="0070C0"/>
                </a:solidFill>
                <a:effectLst/>
                <a:latin typeface="Baskerville" panose="02020502070401020303"/>
                <a:ea typeface="Times New Roman" panose="02020603050405020304" pitchFamily="18" charset="0"/>
                <a:cs typeface="Times New Roman" panose="02020603050405020304" pitchFamily="18" charset="0"/>
              </a:rPr>
              <a:t>:  adjustments to work hours, remote work or additional breaks for medical treatment.</a:t>
            </a:r>
          </a:p>
          <a:p>
            <a:pPr marL="457200" indent="-457200" algn="just">
              <a:spcBef>
                <a:spcPts val="600"/>
              </a:spcBef>
              <a:spcAft>
                <a:spcPts val="600"/>
              </a:spcAft>
              <a:buFont typeface="Arial" panose="020B0604020202020204" pitchFamily="34" charset="0"/>
              <a:buChar char="•"/>
            </a:pPr>
            <a:r>
              <a:rPr lang="en-US" sz="2800" u="sng" kern="0" dirty="0">
                <a:solidFill>
                  <a:srgbClr val="0070C0"/>
                </a:solidFill>
                <a:latin typeface="Baskerville" panose="02020502070401020303"/>
                <a:ea typeface="Calibri" panose="020F0502020204030204" pitchFamily="34" charset="0"/>
                <a:cs typeface="Times New Roman" panose="02020603050405020304" pitchFamily="18" charset="0"/>
              </a:rPr>
              <a:t>Leave of Absence</a:t>
            </a:r>
            <a:r>
              <a:rPr lang="en-US" sz="2800" kern="0" dirty="0">
                <a:solidFill>
                  <a:srgbClr val="0070C0"/>
                </a:solidFill>
                <a:latin typeface="Baskerville" panose="02020502070401020303"/>
                <a:ea typeface="Calibri" panose="020F0502020204030204" pitchFamily="34" charset="0"/>
                <a:cs typeface="Times New Roman" panose="02020603050405020304" pitchFamily="18" charset="0"/>
              </a:rPr>
              <a:t>: providing medical leave beyond standard entitlements like FMLA</a:t>
            </a:r>
          </a:p>
          <a:p>
            <a:pPr marL="457200" indent="-457200" algn="just">
              <a:spcBef>
                <a:spcPts val="600"/>
              </a:spcBef>
              <a:spcAft>
                <a:spcPts val="600"/>
              </a:spcAft>
              <a:buFont typeface="Arial" panose="020B0604020202020204" pitchFamily="34" charset="0"/>
              <a:buChar char="•"/>
            </a:pPr>
            <a:r>
              <a:rPr lang="en-US" sz="2800" u="sng" kern="100" dirty="0">
                <a:solidFill>
                  <a:srgbClr val="0070C0"/>
                </a:solidFill>
                <a:effectLst/>
                <a:latin typeface="Baskerville" panose="02020502070401020303"/>
                <a:ea typeface="Calibri" panose="020F0502020204030204" pitchFamily="34" charset="0"/>
                <a:cs typeface="Times New Roman" panose="02020603050405020304" pitchFamily="18" charset="0"/>
              </a:rPr>
              <a:t>Workplace Modifications</a:t>
            </a:r>
            <a:r>
              <a:rPr lang="en-US" sz="2800" kern="100" dirty="0">
                <a:solidFill>
                  <a:srgbClr val="0070C0"/>
                </a:solidFill>
                <a:effectLst/>
                <a:latin typeface="Baskerville" panose="02020502070401020303"/>
                <a:ea typeface="Calibri" panose="020F0502020204030204" pitchFamily="34" charset="0"/>
                <a:cs typeface="Times New Roman" panose="02020603050405020304" pitchFamily="18" charset="0"/>
              </a:rPr>
              <a:t>: adding ramps, providing ergonomic equipment or adjusting desks</a:t>
            </a:r>
          </a:p>
          <a:p>
            <a:pPr algn="just">
              <a:spcBef>
                <a:spcPts val="600"/>
              </a:spcBef>
              <a:spcAft>
                <a:spcPts val="600"/>
              </a:spcAft>
            </a:pPr>
            <a:endParaRPr lang="en-US" sz="2400" dirty="0">
              <a:solidFill>
                <a:schemeClr val="tx2"/>
              </a:solidFill>
              <a:latin typeface="Baskerville" panose="02020502070401020303"/>
            </a:endParaRPr>
          </a:p>
        </p:txBody>
      </p:sp>
    </p:spTree>
    <p:extLst>
      <p:ext uri="{BB962C8B-B14F-4D97-AF65-F5344CB8AC3E}">
        <p14:creationId xmlns:p14="http://schemas.microsoft.com/office/powerpoint/2010/main" val="857945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Examples of Reasonable Accommodations</a:t>
            </a:r>
          </a:p>
        </p:txBody>
      </p:sp>
      <p:sp>
        <p:nvSpPr>
          <p:cNvPr id="4" name="TextBox 3">
            <a:extLst>
              <a:ext uri="{FF2B5EF4-FFF2-40B4-BE49-F238E27FC236}">
                <a16:creationId xmlns:a16="http://schemas.microsoft.com/office/drawing/2014/main" id="{F14E2289-2B1F-6ECE-744E-1DB19804E304}"/>
              </a:ext>
            </a:extLst>
          </p:cNvPr>
          <p:cNvSpPr txBox="1"/>
          <p:nvPr/>
        </p:nvSpPr>
        <p:spPr>
          <a:xfrm>
            <a:off x="730785" y="1674673"/>
            <a:ext cx="10664328" cy="3508653"/>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u="sng" kern="100" dirty="0">
                <a:solidFill>
                  <a:srgbClr val="0070C0"/>
                </a:solidFill>
                <a:latin typeface="Baskerville" panose="02020502070401020303"/>
                <a:ea typeface="Calibri" panose="020F0502020204030204" pitchFamily="34" charset="0"/>
                <a:cs typeface="Times New Roman" panose="02020603050405020304" pitchFamily="18" charset="0"/>
              </a:rPr>
              <a:t>Job Restructuring</a:t>
            </a:r>
            <a:r>
              <a:rPr lang="en-US" sz="2800" kern="100" dirty="0">
                <a:solidFill>
                  <a:srgbClr val="0070C0"/>
                </a:solidFill>
                <a:latin typeface="Baskerville" panose="02020502070401020303"/>
                <a:ea typeface="Calibri" panose="020F0502020204030204" pitchFamily="34" charset="0"/>
                <a:cs typeface="Times New Roman" panose="02020603050405020304" pitchFamily="18" charset="0"/>
              </a:rPr>
              <a:t>: reassigning non-essential duties to other employees.</a:t>
            </a:r>
          </a:p>
          <a:p>
            <a:pPr marL="457200" indent="-457200" algn="just">
              <a:spcBef>
                <a:spcPts val="600"/>
              </a:spcBef>
              <a:spcAft>
                <a:spcPts val="600"/>
              </a:spcAft>
              <a:buFont typeface="Arial" panose="020B0604020202020204" pitchFamily="34" charset="0"/>
              <a:buChar char="•"/>
            </a:pPr>
            <a:r>
              <a:rPr lang="en-US" sz="2800" u="sng" kern="100" dirty="0">
                <a:solidFill>
                  <a:srgbClr val="0070C0"/>
                </a:solidFill>
                <a:effectLst/>
                <a:latin typeface="Baskerville" panose="02020502070401020303"/>
                <a:ea typeface="Calibri" panose="020F0502020204030204" pitchFamily="34" charset="0"/>
                <a:cs typeface="Times New Roman" panose="02020603050405020304" pitchFamily="18" charset="0"/>
              </a:rPr>
              <a:t>Assistive Technology</a:t>
            </a:r>
            <a:r>
              <a:rPr lang="en-US" sz="2800" kern="100" dirty="0">
                <a:solidFill>
                  <a:srgbClr val="0070C0"/>
                </a:solidFill>
                <a:effectLst/>
                <a:latin typeface="Baskerville" panose="02020502070401020303"/>
                <a:ea typeface="Calibri" panose="020F0502020204030204" pitchFamily="34" charset="0"/>
                <a:cs typeface="Times New Roman" panose="02020603050405020304" pitchFamily="18" charset="0"/>
              </a:rPr>
              <a:t>: acquiring or modifying equipment or providing specialized software.</a:t>
            </a:r>
          </a:p>
          <a:p>
            <a:pPr marL="457200" indent="-457200" algn="just">
              <a:spcBef>
                <a:spcPts val="600"/>
              </a:spcBef>
              <a:spcAft>
                <a:spcPts val="600"/>
              </a:spcAft>
              <a:buFont typeface="Arial" panose="020B0604020202020204" pitchFamily="34" charset="0"/>
              <a:buChar char="•"/>
            </a:pPr>
            <a:r>
              <a:rPr lang="en-US" sz="2800" u="sng" kern="100" dirty="0">
                <a:solidFill>
                  <a:srgbClr val="0070C0"/>
                </a:solidFill>
                <a:latin typeface="Baskerville" panose="02020502070401020303"/>
                <a:ea typeface="Calibri" panose="020F0502020204030204" pitchFamily="34" charset="0"/>
                <a:cs typeface="Times New Roman" panose="02020603050405020304" pitchFamily="18" charset="0"/>
              </a:rPr>
              <a:t>Reassignment to a Vacant Position</a:t>
            </a:r>
            <a:r>
              <a:rPr lang="en-US" sz="2800" kern="100" dirty="0">
                <a:solidFill>
                  <a:srgbClr val="0070C0"/>
                </a:solidFill>
                <a:latin typeface="Baskerville" panose="02020502070401020303"/>
                <a:ea typeface="Calibri" panose="020F0502020204030204" pitchFamily="34" charset="0"/>
                <a:cs typeface="Times New Roman" panose="02020603050405020304" pitchFamily="18" charset="0"/>
              </a:rPr>
              <a:t>: If an employee can no longer perform the essential functions of their current job, reassigning them to an equivalent vacant position can be a reasonable accommodation.</a:t>
            </a:r>
            <a:endParaRPr lang="en-US" sz="2800" kern="100" dirty="0">
              <a:solidFill>
                <a:srgbClr val="0070C0"/>
              </a:solidFill>
              <a:effectLst/>
              <a:latin typeface="Baskerville" panose="02020502070401020303"/>
              <a:ea typeface="Calibri" panose="020F0502020204030204" pitchFamily="34" charset="0"/>
              <a:cs typeface="Times New Roman" panose="02020603050405020304" pitchFamily="18" charset="0"/>
            </a:endParaRPr>
          </a:p>
          <a:p>
            <a:pPr algn="just">
              <a:spcBef>
                <a:spcPts val="600"/>
              </a:spcBef>
              <a:spcAft>
                <a:spcPts val="600"/>
              </a:spcAft>
            </a:pPr>
            <a:endParaRPr lang="en-US" sz="2400" dirty="0">
              <a:solidFill>
                <a:schemeClr val="tx2"/>
              </a:solidFill>
              <a:latin typeface="Baskerville" panose="02020502070401020303"/>
            </a:endParaRPr>
          </a:p>
        </p:txBody>
      </p:sp>
    </p:spTree>
    <p:extLst>
      <p:ext uri="{BB962C8B-B14F-4D97-AF65-F5344CB8AC3E}">
        <p14:creationId xmlns:p14="http://schemas.microsoft.com/office/powerpoint/2010/main" val="263008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At-Will Employment</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1815882"/>
          </a:xfrm>
          <a:prstGeom prst="rect">
            <a:avLst/>
          </a:prstGeom>
          <a:noFill/>
        </p:spPr>
        <p:txBody>
          <a:bodyPr wrap="square">
            <a:spAutoFit/>
          </a:bodyPr>
          <a:lstStyle/>
          <a:p>
            <a:pPr algn="just"/>
            <a:r>
              <a:rPr lang="en-US" sz="2800" dirty="0">
                <a:solidFill>
                  <a:srgbClr val="0070C0"/>
                </a:solidFill>
                <a:latin typeface="Baskerville" panose="02020502070401020303"/>
              </a:rPr>
              <a:t>It’s </a:t>
            </a:r>
            <a:r>
              <a:rPr lang="en-US" sz="2800" b="1" u="sng" dirty="0">
                <a:solidFill>
                  <a:srgbClr val="0070C0"/>
                </a:solidFill>
                <a:latin typeface="Baskerville" panose="02020502070401020303"/>
              </a:rPr>
              <a:t>your</a:t>
            </a:r>
            <a:r>
              <a:rPr lang="en-US" sz="2800" dirty="0">
                <a:solidFill>
                  <a:srgbClr val="0070C0"/>
                </a:solidFill>
                <a:latin typeface="Baskerville" panose="02020502070401020303"/>
              </a:rPr>
              <a:t> company, you discipline and terminate…</a:t>
            </a:r>
          </a:p>
          <a:p>
            <a:pPr algn="just"/>
            <a:endParaRPr lang="en-US" sz="2800" dirty="0">
              <a:solidFill>
                <a:srgbClr val="0070C0"/>
              </a:solidFill>
              <a:latin typeface="Baskerville" panose="02020502070401020303"/>
            </a:endParaRPr>
          </a:p>
          <a:p>
            <a:pPr algn="just"/>
            <a:r>
              <a:rPr lang="en-US" sz="2800" u="sng" dirty="0">
                <a:solidFill>
                  <a:srgbClr val="0070C0"/>
                </a:solidFill>
                <a:latin typeface="Baskerville" panose="02020502070401020303"/>
              </a:rPr>
              <a:t>BUT</a:t>
            </a:r>
            <a:r>
              <a:rPr lang="en-US" sz="2800" dirty="0">
                <a:solidFill>
                  <a:srgbClr val="0070C0"/>
                </a:solidFill>
                <a:latin typeface="Baskerville" panose="02020502070401020303"/>
              </a:rPr>
              <a:t>, be sure to document the non-discriminatory reason</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792524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5" y="825663"/>
            <a:ext cx="10269493"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600" dirty="0">
                <a:solidFill>
                  <a:schemeClr val="tx2"/>
                </a:solidFill>
                <a:latin typeface="Baskerville" panose="02020502070401020303" pitchFamily="18" charset="0"/>
                <a:ea typeface="Baskerville" panose="02020502070401020303" pitchFamily="18" charset="0"/>
              </a:rPr>
              <a:t>Undue Hardship Exception</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5" y="1624988"/>
            <a:ext cx="10664328" cy="4216539"/>
          </a:xfrm>
          <a:prstGeom prst="rect">
            <a:avLst/>
          </a:prstGeom>
          <a:noFill/>
        </p:spPr>
        <p:txBody>
          <a:bodyPr wrap="square">
            <a:spAutoFit/>
          </a:bodyPr>
          <a:lstStyle/>
          <a:p>
            <a:pPr algn="just">
              <a:spcBef>
                <a:spcPts val="600"/>
              </a:spcBef>
              <a:spcAft>
                <a:spcPts val="600"/>
              </a:spcAft>
            </a:pPr>
            <a:r>
              <a:rPr lang="en-US" sz="3600" kern="0" dirty="0">
                <a:solidFill>
                  <a:srgbClr val="0070C0"/>
                </a:solidFill>
                <a:effectLst/>
                <a:latin typeface="Baskerville" panose="02020502070401020303"/>
                <a:ea typeface="Times New Roman" panose="02020603050405020304" pitchFamily="18" charset="0"/>
                <a:cs typeface="Times New Roman" panose="02020603050405020304" pitchFamily="18" charset="0"/>
              </a:rPr>
              <a:t>Employer can deny an accommodation only if it would cause an "undue hardship" – a significant difficulty or expense for the business. </a:t>
            </a:r>
          </a:p>
          <a:p>
            <a:pPr algn="just">
              <a:spcBef>
                <a:spcPts val="600"/>
              </a:spcBef>
              <a:spcAft>
                <a:spcPts val="600"/>
              </a:spcAft>
            </a:pPr>
            <a:r>
              <a:rPr lang="en-US" sz="3600" kern="0" dirty="0">
                <a:solidFill>
                  <a:srgbClr val="0070C0"/>
                </a:solidFill>
                <a:latin typeface="Baskerville" panose="02020502070401020303"/>
                <a:ea typeface="Times New Roman" panose="02020603050405020304" pitchFamily="18" charset="0"/>
                <a:cs typeface="Times New Roman" panose="02020603050405020304" pitchFamily="18" charset="0"/>
              </a:rPr>
              <a:t>D</a:t>
            </a:r>
            <a:r>
              <a:rPr lang="en-US" sz="3600" kern="0" dirty="0">
                <a:solidFill>
                  <a:srgbClr val="0070C0"/>
                </a:solidFill>
                <a:effectLst/>
                <a:latin typeface="Baskerville" panose="02020502070401020303"/>
                <a:ea typeface="Times New Roman" panose="02020603050405020304" pitchFamily="18" charset="0"/>
                <a:cs typeface="Times New Roman" panose="02020603050405020304" pitchFamily="18" charset="0"/>
              </a:rPr>
              <a:t>etermination is made on a case-by-case basis, taking into account factors such as the employer's size, resources, and overall operations. </a:t>
            </a:r>
            <a:endParaRPr lang="en-US" sz="3600" kern="100" dirty="0">
              <a:solidFill>
                <a:srgbClr val="0070C0"/>
              </a:solidFill>
              <a:effectLst/>
              <a:latin typeface="Baskerville" panose="02020502070401020303"/>
              <a:ea typeface="Calibri" panose="020F0502020204030204" pitchFamily="34" charset="0"/>
              <a:cs typeface="Times New Roman" panose="02020603050405020304" pitchFamily="18" charset="0"/>
            </a:endParaRPr>
          </a:p>
          <a:p>
            <a:pPr algn="just">
              <a:spcBef>
                <a:spcPts val="600"/>
              </a:spcBef>
              <a:spcAft>
                <a:spcPts val="600"/>
              </a:spcAft>
            </a:pPr>
            <a:endParaRPr lang="en-US" sz="3200" dirty="0">
              <a:solidFill>
                <a:schemeClr val="tx2"/>
              </a:solidFill>
              <a:latin typeface="Baskerville" panose="02020502070401020303"/>
            </a:endParaRPr>
          </a:p>
        </p:txBody>
      </p:sp>
    </p:spTree>
    <p:extLst>
      <p:ext uri="{BB962C8B-B14F-4D97-AF65-F5344CB8AC3E}">
        <p14:creationId xmlns:p14="http://schemas.microsoft.com/office/powerpoint/2010/main" val="893044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Unpaid Leave of Absence</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595021"/>
            <a:ext cx="10664328" cy="4185761"/>
          </a:xfrm>
          <a:prstGeom prst="rect">
            <a:avLst/>
          </a:prstGeom>
          <a:noFill/>
        </p:spPr>
        <p:txBody>
          <a:bodyPr wrap="square">
            <a:spAutoFit/>
          </a:bodyPr>
          <a:lstStyle/>
          <a:p>
            <a:pPr algn="just"/>
            <a:r>
              <a:rPr lang="en-US" sz="3000" dirty="0">
                <a:solidFill>
                  <a:srgbClr val="0070C0"/>
                </a:solidFill>
                <a:latin typeface="Baskerville" panose="02020502070401020303"/>
              </a:rPr>
              <a:t>A leave of absence (“LOA”) is an optional arrangement approved in advance for a period of absence </a:t>
            </a:r>
            <a:r>
              <a:rPr lang="en-US" sz="3000" b="1" u="sng" dirty="0">
                <a:solidFill>
                  <a:srgbClr val="0070C0"/>
                </a:solidFill>
                <a:latin typeface="Baskerville" panose="02020502070401020303"/>
              </a:rPr>
              <a:t>without</a:t>
            </a:r>
            <a:r>
              <a:rPr lang="en-US" sz="3000" dirty="0">
                <a:solidFill>
                  <a:srgbClr val="0070C0"/>
                </a:solidFill>
                <a:latin typeface="Baskerville" panose="02020502070401020303"/>
              </a:rPr>
              <a:t> pay for the purpose of protecting an employee’s service.</a:t>
            </a:r>
          </a:p>
          <a:p>
            <a:pPr algn="just"/>
            <a:endParaRPr lang="en-US" sz="3000" dirty="0">
              <a:solidFill>
                <a:srgbClr val="0070C0"/>
              </a:solidFill>
              <a:latin typeface="Baskerville" panose="02020502070401020303"/>
            </a:endParaRPr>
          </a:p>
          <a:p>
            <a:pPr algn="just"/>
            <a:r>
              <a:rPr lang="en-US" sz="3000" dirty="0">
                <a:solidFill>
                  <a:srgbClr val="0070C0"/>
                </a:solidFill>
                <a:latin typeface="Baskerville" panose="02020502070401020303"/>
              </a:rPr>
              <a:t>A LOA will not constitute a break in employees’ records of continuous employment, provided the employee is reinstated at or prior to the expiration date of the leave.</a:t>
            </a:r>
          </a:p>
          <a:p>
            <a:pPr algn="just"/>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1667042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Unpaid Leave of Absence</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573746"/>
            <a:ext cx="10664328" cy="2677656"/>
          </a:xfrm>
          <a:prstGeom prst="rect">
            <a:avLst/>
          </a:prstGeom>
          <a:noFill/>
        </p:spPr>
        <p:txBody>
          <a:bodyPr wrap="square">
            <a:spAutoFit/>
          </a:bodyPr>
          <a:lstStyle/>
          <a:p>
            <a:pPr algn="just"/>
            <a:r>
              <a:rPr lang="en-US" sz="2800" dirty="0">
                <a:solidFill>
                  <a:schemeClr val="tx2"/>
                </a:solidFill>
                <a:latin typeface="Baskerville" panose="02020502070401020303"/>
              </a:rPr>
              <a:t>Factors to consider when evaluating a LOA:</a:t>
            </a:r>
          </a:p>
          <a:p>
            <a:pPr marL="457200" indent="-457200" algn="just">
              <a:buFont typeface="Arial" panose="020B0604020202020204" pitchFamily="34" charset="0"/>
              <a:buChar char="•"/>
            </a:pPr>
            <a:r>
              <a:rPr lang="en-US" sz="2800" dirty="0">
                <a:solidFill>
                  <a:schemeClr val="tx2"/>
                </a:solidFill>
                <a:latin typeface="Baskerville" panose="02020502070401020303"/>
              </a:rPr>
              <a:t>Reason for leave</a:t>
            </a:r>
          </a:p>
          <a:p>
            <a:pPr marL="457200" indent="-457200" algn="just">
              <a:buFont typeface="Arial" panose="020B0604020202020204" pitchFamily="34" charset="0"/>
              <a:buChar char="•"/>
            </a:pPr>
            <a:r>
              <a:rPr lang="en-US" sz="2800" dirty="0">
                <a:solidFill>
                  <a:schemeClr val="tx2"/>
                </a:solidFill>
                <a:latin typeface="Baskerville" panose="02020502070401020303"/>
              </a:rPr>
              <a:t>Employee’s length of service</a:t>
            </a:r>
          </a:p>
          <a:p>
            <a:pPr marL="457200" indent="-457200" algn="just">
              <a:buFont typeface="Arial" panose="020B0604020202020204" pitchFamily="34" charset="0"/>
              <a:buChar char="•"/>
            </a:pPr>
            <a:r>
              <a:rPr lang="en-US" sz="2800" dirty="0">
                <a:solidFill>
                  <a:schemeClr val="tx2"/>
                </a:solidFill>
                <a:latin typeface="Baskerville" panose="02020502070401020303"/>
              </a:rPr>
              <a:t>Employee’s job performance (require NO issues or certain score)</a:t>
            </a:r>
          </a:p>
          <a:p>
            <a:pPr marL="457200" indent="-457200" algn="just">
              <a:buFont typeface="Arial" panose="020B0604020202020204" pitchFamily="34" charset="0"/>
              <a:buChar char="•"/>
            </a:pPr>
            <a:r>
              <a:rPr lang="en-US" sz="2800" dirty="0">
                <a:solidFill>
                  <a:schemeClr val="tx2"/>
                </a:solidFill>
                <a:latin typeface="Baskerville" panose="02020502070401020303"/>
              </a:rPr>
              <a:t>Effect on your firm’s operational requirements</a:t>
            </a:r>
          </a:p>
          <a:p>
            <a:pPr marL="457200" indent="-457200" algn="just">
              <a:buFont typeface="Arial" panose="020B0604020202020204" pitchFamily="34" charset="0"/>
              <a:buChar char="•"/>
            </a:pPr>
            <a:r>
              <a:rPr lang="en-US" sz="2800" dirty="0">
                <a:solidFill>
                  <a:schemeClr val="tx2"/>
                </a:solidFill>
                <a:latin typeface="Baskerville" panose="02020502070401020303"/>
              </a:rPr>
              <a:t>Any other factor you find relevant</a:t>
            </a:r>
          </a:p>
        </p:txBody>
      </p:sp>
    </p:spTree>
    <p:extLst>
      <p:ext uri="{BB962C8B-B14F-4D97-AF65-F5344CB8AC3E}">
        <p14:creationId xmlns:p14="http://schemas.microsoft.com/office/powerpoint/2010/main" val="811190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Unpaid Leave of Absence</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573746"/>
            <a:ext cx="10664328" cy="3539430"/>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rgbClr val="0070C0"/>
                </a:solidFill>
                <a:latin typeface="Baskerville" panose="02020502070401020303"/>
              </a:rPr>
              <a:t>Have a policy in place and follow it</a:t>
            </a:r>
          </a:p>
          <a:p>
            <a:pPr marL="457200" indent="-457200" algn="just">
              <a:buFont typeface="Arial" panose="020B0604020202020204" pitchFamily="34" charset="0"/>
              <a:buChar char="•"/>
            </a:pPr>
            <a:r>
              <a:rPr lang="en-US" sz="2800" dirty="0">
                <a:solidFill>
                  <a:srgbClr val="0070C0"/>
                </a:solidFill>
                <a:latin typeface="Baskerville" panose="02020502070401020303"/>
              </a:rPr>
              <a:t>Can require use of all paid leave first</a:t>
            </a:r>
          </a:p>
          <a:p>
            <a:pPr marL="457200" indent="-457200" algn="just">
              <a:buFont typeface="Arial" panose="020B0604020202020204" pitchFamily="34" charset="0"/>
              <a:buChar char="•"/>
            </a:pPr>
            <a:r>
              <a:rPr lang="en-US" sz="2800" dirty="0">
                <a:solidFill>
                  <a:srgbClr val="0070C0"/>
                </a:solidFill>
                <a:latin typeface="Baskerville" panose="02020502070401020303"/>
              </a:rPr>
              <a:t>LOA requests must be submitted in writing with supporting documents (if applicable)</a:t>
            </a:r>
          </a:p>
          <a:p>
            <a:pPr marL="457200" indent="-457200" algn="just">
              <a:buFont typeface="Arial" panose="020B0604020202020204" pitchFamily="34" charset="0"/>
              <a:buChar char="•"/>
            </a:pPr>
            <a:r>
              <a:rPr lang="en-US" sz="2800" dirty="0">
                <a:solidFill>
                  <a:srgbClr val="0070C0"/>
                </a:solidFill>
                <a:latin typeface="Baskerville" panose="02020502070401020303"/>
              </a:rPr>
              <a:t>All employees must be subject to the same leave benefits in accordance with established written policies</a:t>
            </a:r>
          </a:p>
          <a:p>
            <a:pPr marL="457200" indent="-457200" algn="just">
              <a:buFont typeface="Arial" panose="020B0604020202020204" pitchFamily="34" charset="0"/>
              <a:buChar char="•"/>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2832589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Unpaid Leave of Absence</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573746"/>
            <a:ext cx="10664328" cy="3970318"/>
          </a:xfrm>
          <a:prstGeom prst="rect">
            <a:avLst/>
          </a:prstGeom>
          <a:noFill/>
        </p:spPr>
        <p:txBody>
          <a:bodyPr wrap="square">
            <a:spAutoFit/>
          </a:bodyPr>
          <a:lstStyle/>
          <a:p>
            <a:pPr algn="just"/>
            <a:r>
              <a:rPr lang="en-US" sz="2800" dirty="0">
                <a:solidFill>
                  <a:srgbClr val="0070C0"/>
                </a:solidFill>
                <a:latin typeface="Baskerville" panose="02020502070401020303"/>
              </a:rPr>
              <a:t>At the conclusion of an approved leave, the employee should be reinstated to their former position, or to a position of like status, seniority and pay, unless circumstances have changed to make it unreasonable, if not impossible, to do so.</a:t>
            </a:r>
          </a:p>
          <a:p>
            <a:pPr algn="just"/>
            <a:endParaRPr lang="en-US" sz="2800" dirty="0">
              <a:solidFill>
                <a:srgbClr val="0070C0"/>
              </a:solidFill>
              <a:latin typeface="Baskerville" panose="02020502070401020303"/>
            </a:endParaRPr>
          </a:p>
          <a:p>
            <a:pPr algn="just"/>
            <a:r>
              <a:rPr lang="en-US" sz="2800" dirty="0">
                <a:solidFill>
                  <a:srgbClr val="0070C0"/>
                </a:solidFill>
                <a:latin typeface="Baskerville" panose="02020502070401020303"/>
              </a:rPr>
              <a:t>An employee on leave who fails to return to work at the end of the approved leave duration can be terminated effective his/her last day of work or paid leave, whichever is later.</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956194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CAC2C-4406-11F5-4C5B-70D9D3DD9B87}"/>
            </a:ext>
          </a:extLst>
        </p:cNvPr>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2E024F32-FA97-4B4E-DBF5-494BE5860A96}"/>
              </a:ext>
            </a:extLst>
          </p:cNvPr>
          <p:cNvSpPr/>
          <p:nvPr/>
        </p:nvSpPr>
        <p:spPr>
          <a:xfrm>
            <a:off x="0" y="0"/>
            <a:ext cx="12192000" cy="5640636"/>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0BD23009-F9E9-35C5-3135-277ACC1BD629}"/>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Subtitle 11">
            <a:extLst>
              <a:ext uri="{FF2B5EF4-FFF2-40B4-BE49-F238E27FC236}">
                <a16:creationId xmlns:a16="http://schemas.microsoft.com/office/drawing/2014/main" id="{377DABE4-ABB7-F4C4-2D5A-E54C330ADF76}"/>
              </a:ext>
            </a:extLst>
          </p:cNvPr>
          <p:cNvSpPr>
            <a:spLocks noGrp="1"/>
          </p:cNvSpPr>
          <p:nvPr>
            <p:ph type="subTitle" idx="4294967295"/>
          </p:nvPr>
        </p:nvSpPr>
        <p:spPr>
          <a:xfrm>
            <a:off x="184558" y="1535185"/>
            <a:ext cx="7513801" cy="2647544"/>
          </a:xfrm>
          <a:prstGeom prst="rect">
            <a:avLst/>
          </a:prstGeom>
        </p:spPr>
        <p:txBody>
          <a:bodyPr>
            <a:normAutofit fontScale="25000" lnSpcReduction="20000"/>
          </a:bodyPr>
          <a:lstStyle/>
          <a:p>
            <a:pPr marL="0" indent="0">
              <a:lnSpc>
                <a:spcPts val="5500"/>
              </a:lnSpc>
              <a:spcBef>
                <a:spcPts val="0"/>
              </a:spcBef>
              <a:buNone/>
            </a:pPr>
            <a:r>
              <a:rPr lang="en-US" sz="24000" dirty="0">
                <a:solidFill>
                  <a:schemeClr val="bg1"/>
                </a:solidFill>
                <a:latin typeface="Baskerville" panose="02020502070401020303" pitchFamily="18" charset="0"/>
                <a:ea typeface="Baskerville" panose="02020502070401020303" pitchFamily="18" charset="0"/>
              </a:rPr>
              <a:t>WHISTLEBLOWERS</a:t>
            </a:r>
            <a:r>
              <a:rPr lang="en-US" sz="21600" dirty="0">
                <a:solidFill>
                  <a:schemeClr val="bg1"/>
                </a:solidFill>
                <a:latin typeface="Baskerville" panose="02020502070401020303" pitchFamily="18" charset="0"/>
                <a:ea typeface="Baskerville" panose="02020502070401020303" pitchFamily="18" charset="0"/>
              </a:rPr>
              <a:t> </a:t>
            </a:r>
          </a:p>
          <a:p>
            <a:pPr marL="0" indent="0">
              <a:lnSpc>
                <a:spcPts val="5500"/>
              </a:lnSpc>
              <a:spcBef>
                <a:spcPts val="0"/>
              </a:spcBef>
              <a:buNone/>
            </a:pPr>
            <a:endParaRPr lang="en-US" sz="5400" dirty="0">
              <a:solidFill>
                <a:schemeClr val="bg1"/>
              </a:solidFill>
              <a:latin typeface="Baskerville" panose="02020502070401020303" pitchFamily="18" charset="0"/>
              <a:ea typeface="Baskerville" panose="02020502070401020303" pitchFamily="18" charset="0"/>
            </a:endParaRPr>
          </a:p>
          <a:p>
            <a:pPr marL="0" indent="0">
              <a:lnSpc>
                <a:spcPct val="120000"/>
              </a:lnSpc>
              <a:spcBef>
                <a:spcPts val="0"/>
              </a:spcBef>
              <a:buNone/>
            </a:pPr>
            <a:r>
              <a:rPr lang="en-US" sz="11200" dirty="0">
                <a:solidFill>
                  <a:schemeClr val="bg1"/>
                </a:solidFill>
                <a:latin typeface="Baskerville" panose="02020502070401020303" pitchFamily="18" charset="0"/>
                <a:ea typeface="Baskerville" panose="02020502070401020303" pitchFamily="18" charset="0"/>
              </a:rPr>
              <a:t>CEPA and how to best protect yourself, including providing required notice</a:t>
            </a:r>
          </a:p>
        </p:txBody>
      </p:sp>
      <p:sp>
        <p:nvSpPr>
          <p:cNvPr id="3" name="Oval 2">
            <a:extLst>
              <a:ext uri="{FF2B5EF4-FFF2-40B4-BE49-F238E27FC236}">
                <a16:creationId xmlns:a16="http://schemas.microsoft.com/office/drawing/2014/main" id="{A11396D0-FC7E-C9E9-8FCF-7DEC14193039}"/>
              </a:ext>
            </a:extLst>
          </p:cNvPr>
          <p:cNvSpPr/>
          <p:nvPr/>
        </p:nvSpPr>
        <p:spPr>
          <a:xfrm>
            <a:off x="7903674" y="984308"/>
            <a:ext cx="3478089" cy="354115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B746886-A7AC-F191-5658-162752201944}"/>
              </a:ext>
            </a:extLst>
          </p:cNvPr>
          <p:cNvGrpSpPr/>
          <p:nvPr/>
        </p:nvGrpSpPr>
        <p:grpSpPr>
          <a:xfrm>
            <a:off x="537617" y="591344"/>
            <a:ext cx="502409" cy="502409"/>
            <a:chOff x="643345" y="1480295"/>
            <a:chExt cx="502409" cy="502409"/>
          </a:xfrm>
        </p:grpSpPr>
        <p:sp>
          <p:nvSpPr>
            <p:cNvPr id="10" name="Oval 9">
              <a:extLst>
                <a:ext uri="{FF2B5EF4-FFF2-40B4-BE49-F238E27FC236}">
                  <a16:creationId xmlns:a16="http://schemas.microsoft.com/office/drawing/2014/main" id="{C2544328-28A8-4EE1-6D3B-963552214AE3}"/>
                </a:ext>
              </a:extLst>
            </p:cNvPr>
            <p:cNvSpPr/>
            <p:nvPr/>
          </p:nvSpPr>
          <p:spPr>
            <a:xfrm>
              <a:off x="643345" y="1480295"/>
              <a:ext cx="502409" cy="5024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0441C4-0EDD-AE4E-77D9-1767D93134EE}"/>
                </a:ext>
              </a:extLst>
            </p:cNvPr>
            <p:cNvSpPr txBox="1"/>
            <p:nvPr/>
          </p:nvSpPr>
          <p:spPr>
            <a:xfrm>
              <a:off x="643345" y="1537467"/>
              <a:ext cx="502409" cy="400110"/>
            </a:xfrm>
            <a:prstGeom prst="rect">
              <a:avLst/>
            </a:prstGeom>
            <a:noFill/>
          </p:spPr>
          <p:txBody>
            <a:bodyPr wrap="square" rtlCol="0" anchor="ctr">
              <a:spAutoFit/>
            </a:bodyPr>
            <a:lstStyle/>
            <a:p>
              <a:pPr algn="ctr"/>
              <a:r>
                <a:rPr lang="en-US" sz="2000" b="1" dirty="0">
                  <a:latin typeface="Arial" panose="020B0604020202020204" pitchFamily="34" charset="0"/>
                  <a:ea typeface="Baskerville" panose="02020502070401020303" pitchFamily="18" charset="0"/>
                  <a:cs typeface="Arial" panose="020B0604020202020204" pitchFamily="34" charset="0"/>
                </a:rPr>
                <a:t>4</a:t>
              </a:r>
            </a:p>
          </p:txBody>
        </p:sp>
      </p:grpSp>
      <p:pic>
        <p:nvPicPr>
          <p:cNvPr id="4" name="Picture 3" descr="A cartoon of a person pointing at another person&#10;&#10;Description automatically generated">
            <a:extLst>
              <a:ext uri="{FF2B5EF4-FFF2-40B4-BE49-F238E27FC236}">
                <a16:creationId xmlns:a16="http://schemas.microsoft.com/office/drawing/2014/main" id="{738C1F40-3157-56D6-526D-5A0D3B1B01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96216" y="1217364"/>
            <a:ext cx="3077080" cy="3076292"/>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88710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8808564"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Conscientious Employee Protection Act (CEPA) </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108543"/>
          </a:xfrm>
          <a:prstGeom prst="rect">
            <a:avLst/>
          </a:prstGeom>
          <a:noFill/>
        </p:spPr>
        <p:txBody>
          <a:bodyPr wrap="square">
            <a:spAutoFit/>
          </a:bodyPr>
          <a:lstStyle/>
          <a:p>
            <a:pPr algn="just"/>
            <a:r>
              <a:rPr lang="en-US" sz="2800" dirty="0">
                <a:solidFill>
                  <a:srgbClr val="0070C0"/>
                </a:solidFill>
                <a:latin typeface="Baskerville" panose="02020502070401020303"/>
              </a:rPr>
              <a:t>CEPA prohibits all public and private employers with TEN or more employees from </a:t>
            </a:r>
            <a:r>
              <a:rPr lang="en-US" sz="2800" b="1" u="sng" dirty="0">
                <a:solidFill>
                  <a:srgbClr val="0070C0"/>
                </a:solidFill>
                <a:latin typeface="Baskerville" panose="02020502070401020303"/>
              </a:rPr>
              <a:t>retaliating</a:t>
            </a:r>
            <a:r>
              <a:rPr lang="en-US" sz="2800" b="1" dirty="0">
                <a:solidFill>
                  <a:srgbClr val="0070C0"/>
                </a:solidFill>
                <a:latin typeface="Baskerville" panose="02020502070401020303"/>
              </a:rPr>
              <a:t> </a:t>
            </a:r>
            <a:r>
              <a:rPr lang="en-US" sz="2800" dirty="0">
                <a:solidFill>
                  <a:srgbClr val="0070C0"/>
                </a:solidFill>
                <a:latin typeface="Baskerville" panose="02020502070401020303"/>
              </a:rPr>
              <a:t>against employees who </a:t>
            </a:r>
            <a:r>
              <a:rPr lang="en-US" sz="2800" b="1" u="sng" dirty="0">
                <a:solidFill>
                  <a:srgbClr val="0070C0"/>
                </a:solidFill>
                <a:latin typeface="Baskerville" panose="02020502070401020303"/>
              </a:rPr>
              <a:t>disclose</a:t>
            </a:r>
            <a:r>
              <a:rPr lang="en-US" sz="2800" dirty="0">
                <a:solidFill>
                  <a:srgbClr val="0070C0"/>
                </a:solidFill>
                <a:latin typeface="Baskerville" panose="02020502070401020303"/>
              </a:rPr>
              <a:t>, </a:t>
            </a:r>
            <a:r>
              <a:rPr lang="en-US" sz="2800" b="1" u="sng" dirty="0">
                <a:solidFill>
                  <a:srgbClr val="0070C0"/>
                </a:solidFill>
                <a:latin typeface="Baskerville" panose="02020502070401020303"/>
              </a:rPr>
              <a:t>object to</a:t>
            </a:r>
            <a:r>
              <a:rPr lang="en-US" sz="2800" dirty="0">
                <a:solidFill>
                  <a:srgbClr val="0070C0"/>
                </a:solidFill>
                <a:latin typeface="Baskerville" panose="02020502070401020303"/>
              </a:rPr>
              <a:t>, or </a:t>
            </a:r>
            <a:r>
              <a:rPr lang="en-US" sz="2800" b="1" u="sng" dirty="0">
                <a:solidFill>
                  <a:srgbClr val="0070C0"/>
                </a:solidFill>
                <a:latin typeface="Baskerville" panose="02020502070401020303"/>
              </a:rPr>
              <a:t>refuse to participate in</a:t>
            </a:r>
            <a:r>
              <a:rPr lang="en-US" sz="2800" b="1" dirty="0">
                <a:solidFill>
                  <a:srgbClr val="0070C0"/>
                </a:solidFill>
                <a:latin typeface="Baskerville" panose="02020502070401020303"/>
              </a:rPr>
              <a:t> </a:t>
            </a:r>
            <a:r>
              <a:rPr lang="en-US" sz="2800" dirty="0">
                <a:solidFill>
                  <a:srgbClr val="0070C0"/>
                </a:solidFill>
                <a:latin typeface="Baskerville" panose="02020502070401020303"/>
              </a:rPr>
              <a:t>certain actions that the employees </a:t>
            </a:r>
            <a:r>
              <a:rPr lang="en-US" sz="2800" b="1" u="sng" dirty="0">
                <a:solidFill>
                  <a:srgbClr val="0070C0"/>
                </a:solidFill>
                <a:latin typeface="Baskerville" panose="02020502070401020303"/>
              </a:rPr>
              <a:t>reasonably believe</a:t>
            </a:r>
            <a:r>
              <a:rPr lang="en-US" sz="2800" b="1" dirty="0">
                <a:solidFill>
                  <a:srgbClr val="0070C0"/>
                </a:solidFill>
                <a:latin typeface="Baskerville" panose="02020502070401020303"/>
              </a:rPr>
              <a:t> </a:t>
            </a:r>
            <a:r>
              <a:rPr lang="en-US" sz="2800" dirty="0">
                <a:solidFill>
                  <a:srgbClr val="0070C0"/>
                </a:solidFill>
                <a:latin typeface="Baskerville" panose="02020502070401020303"/>
              </a:rPr>
              <a:t>are either </a:t>
            </a:r>
            <a:r>
              <a:rPr lang="en-US" sz="2800" b="1" u="sng" dirty="0">
                <a:solidFill>
                  <a:srgbClr val="0070C0"/>
                </a:solidFill>
                <a:latin typeface="Baskerville" panose="02020502070401020303"/>
              </a:rPr>
              <a:t>illegal or in violation of public policy</a:t>
            </a:r>
            <a:r>
              <a:rPr lang="en-US" sz="2800" dirty="0">
                <a:solidFill>
                  <a:srgbClr val="0070C0"/>
                </a:solidFill>
                <a:latin typeface="Baskerville" panose="02020502070401020303"/>
              </a:rPr>
              <a:t>.</a:t>
            </a:r>
          </a:p>
          <a:p>
            <a:pPr algn="just"/>
            <a:endParaRPr lang="en-US" sz="2800" dirty="0">
              <a:solidFill>
                <a:srgbClr val="0070C0"/>
              </a:solidFill>
              <a:latin typeface="Baskerville" panose="02020502070401020303"/>
            </a:endParaRPr>
          </a:p>
          <a:p>
            <a:pPr algn="just"/>
            <a:r>
              <a:rPr lang="en-US" sz="2800" dirty="0">
                <a:solidFill>
                  <a:srgbClr val="0070C0"/>
                </a:solidFill>
                <a:latin typeface="Baskerville" panose="02020502070401020303"/>
              </a:rPr>
              <a:t>**Often referred to as New Jersey’s “Whistleblower” law.</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022321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CEPA</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570208"/>
          </a:xfrm>
          <a:prstGeom prst="rect">
            <a:avLst/>
          </a:prstGeom>
          <a:noFill/>
        </p:spPr>
        <p:txBody>
          <a:bodyPr wrap="square">
            <a:spAutoFit/>
          </a:bodyPr>
          <a:lstStyle/>
          <a:p>
            <a:pPr marL="457200" indent="-457200" algn="just">
              <a:buFont typeface="Arial" panose="020B0604020202020204" pitchFamily="34" charset="0"/>
              <a:buChar char="•"/>
            </a:pPr>
            <a:r>
              <a:rPr lang="en-US" sz="2200" dirty="0">
                <a:solidFill>
                  <a:srgbClr val="0070C0"/>
                </a:solidFill>
                <a:latin typeface="Baskerville" panose="02020502070401020303"/>
              </a:rPr>
              <a:t>Employers must not retaliate against employees who:</a:t>
            </a:r>
          </a:p>
          <a:p>
            <a:pPr marL="914400" lvl="1" indent="-457200" algn="just">
              <a:buFont typeface="Arial" panose="020B0604020202020204" pitchFamily="34" charset="0"/>
              <a:buChar char="•"/>
            </a:pPr>
            <a:r>
              <a:rPr lang="en-US" sz="2200" dirty="0">
                <a:solidFill>
                  <a:srgbClr val="0070C0"/>
                </a:solidFill>
                <a:latin typeface="Baskerville" panose="02020502070401020303"/>
              </a:rPr>
              <a:t>Disclose, or threaten to disclose an activity, policy or practice of the employer, or another employer, with whom there is a business relationship, that the employee reasonably believes is unlawful; or</a:t>
            </a:r>
          </a:p>
          <a:p>
            <a:pPr marL="914400" lvl="1" indent="-457200" algn="just">
              <a:buFont typeface="Arial" panose="020B0604020202020204" pitchFamily="34" charset="0"/>
              <a:buChar char="•"/>
            </a:pPr>
            <a:r>
              <a:rPr lang="en-US" sz="2200" dirty="0">
                <a:solidFill>
                  <a:srgbClr val="0070C0"/>
                </a:solidFill>
                <a:latin typeface="Baskerville" panose="02020502070401020303"/>
              </a:rPr>
              <a:t>Provide information to/testify before, any public body conducting an investigation, hearing, or inquiry into violation of law by the employer, or another employer, with whom there is a business relationship; or </a:t>
            </a:r>
          </a:p>
          <a:p>
            <a:pPr marL="914400" lvl="1" indent="-457200" algn="just">
              <a:buFont typeface="Arial" panose="020B0604020202020204" pitchFamily="34" charset="0"/>
              <a:buChar char="•"/>
            </a:pPr>
            <a:r>
              <a:rPr lang="en-US" sz="2200" dirty="0">
                <a:solidFill>
                  <a:srgbClr val="0070C0"/>
                </a:solidFill>
                <a:latin typeface="Baskerville" panose="02020502070401020303"/>
              </a:rPr>
              <a:t>Object to/refuse to participate in any activity, policy, or practice the employee reasonably believes violates the law, is fraudulent/criminal, or violates public policy</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821756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CEPA Required Notice</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293209"/>
          </a:xfrm>
          <a:prstGeom prst="rect">
            <a:avLst/>
          </a:prstGeom>
          <a:noFill/>
        </p:spPr>
        <p:txBody>
          <a:bodyPr wrap="square">
            <a:spAutoFit/>
          </a:bodyPr>
          <a:lstStyle/>
          <a:p>
            <a:pPr marL="457200" indent="-457200" algn="just">
              <a:spcBef>
                <a:spcPts val="1200"/>
              </a:spcBef>
              <a:buFont typeface="Arial" panose="020B0604020202020204" pitchFamily="34" charset="0"/>
              <a:buChar char="•"/>
            </a:pPr>
            <a:r>
              <a:rPr lang="en-US" sz="2800" dirty="0">
                <a:solidFill>
                  <a:srgbClr val="0070C0"/>
                </a:solidFill>
                <a:latin typeface="Baskerville" panose="02020502070401020303"/>
              </a:rPr>
              <a:t>Annual distribution</a:t>
            </a:r>
          </a:p>
          <a:p>
            <a:pPr marL="457200" indent="-457200" algn="just">
              <a:spcBef>
                <a:spcPts val="1200"/>
              </a:spcBef>
              <a:buFont typeface="Arial" panose="020B0604020202020204" pitchFamily="34" charset="0"/>
              <a:buChar char="•"/>
            </a:pPr>
            <a:r>
              <a:rPr lang="en-US" sz="2800" dirty="0">
                <a:solidFill>
                  <a:srgbClr val="0070C0"/>
                </a:solidFill>
                <a:latin typeface="Baskerville" panose="02020502070401020303"/>
              </a:rPr>
              <a:t>Identify a contact person on the notice</a:t>
            </a:r>
          </a:p>
          <a:p>
            <a:pPr marL="457200" indent="-457200" algn="just">
              <a:spcBef>
                <a:spcPts val="1200"/>
              </a:spcBef>
              <a:buFont typeface="Arial" panose="020B0604020202020204" pitchFamily="34" charset="0"/>
              <a:buChar char="•"/>
            </a:pPr>
            <a:r>
              <a:rPr lang="en-US" sz="2800" dirty="0">
                <a:solidFill>
                  <a:srgbClr val="0070C0"/>
                </a:solidFill>
                <a:latin typeface="Baskerville" panose="02020502070401020303"/>
              </a:rPr>
              <a:t>Obtain signed acknowledgements- electronic is OK</a:t>
            </a:r>
          </a:p>
          <a:p>
            <a:pPr marL="457200" indent="-457200" algn="just">
              <a:spcBef>
                <a:spcPts val="1200"/>
              </a:spcBef>
              <a:buFont typeface="Arial" panose="020B0604020202020204" pitchFamily="34" charset="0"/>
              <a:buChar char="•"/>
            </a:pPr>
            <a:r>
              <a:rPr lang="en-US" sz="2800" dirty="0">
                <a:solidFill>
                  <a:srgbClr val="0070C0"/>
                </a:solidFill>
                <a:latin typeface="Baskerville" panose="02020502070401020303"/>
              </a:rPr>
              <a:t>Required publication of notice, “conspicuously displayed”</a:t>
            </a:r>
          </a:p>
          <a:p>
            <a:pPr marL="457200" indent="-457200" algn="just">
              <a:spcBef>
                <a:spcPts val="1200"/>
              </a:spcBef>
              <a:buFont typeface="Arial" panose="020B0604020202020204" pitchFamily="34" charset="0"/>
              <a:buChar char="•"/>
            </a:pPr>
            <a:r>
              <a:rPr lang="en-US" sz="2800" dirty="0">
                <a:solidFill>
                  <a:srgbClr val="0070C0"/>
                </a:solidFill>
                <a:latin typeface="Baskerville" panose="02020502070401020303"/>
              </a:rPr>
              <a:t>May be required in Spanish too</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352009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Prevent CEPA Claims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985433"/>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2800" dirty="0">
                <a:solidFill>
                  <a:srgbClr val="0070C0"/>
                </a:solidFill>
                <a:latin typeface="Baskerville" panose="02020502070401020303"/>
              </a:rPr>
              <a:t>Document all performance issues</a:t>
            </a:r>
          </a:p>
          <a:p>
            <a:pPr marL="457200" indent="-457200" algn="just">
              <a:spcBef>
                <a:spcPts val="600"/>
              </a:spcBef>
              <a:buFont typeface="Arial" panose="020B0604020202020204" pitchFamily="34" charset="0"/>
              <a:buChar char="•"/>
            </a:pPr>
            <a:r>
              <a:rPr lang="en-US" sz="2800" dirty="0">
                <a:solidFill>
                  <a:srgbClr val="0070C0"/>
                </a:solidFill>
                <a:latin typeface="Baskerville" panose="02020502070401020303"/>
              </a:rPr>
              <a:t>Have clear CEPA, harassment and discrimination policies</a:t>
            </a:r>
          </a:p>
          <a:p>
            <a:pPr marL="457200" indent="-457200" algn="just">
              <a:spcBef>
                <a:spcPts val="600"/>
              </a:spcBef>
              <a:buFont typeface="Arial" panose="020B0604020202020204" pitchFamily="34" charset="0"/>
              <a:buChar char="•"/>
            </a:pPr>
            <a:r>
              <a:rPr lang="en-US" sz="2800" dirty="0">
                <a:solidFill>
                  <a:srgbClr val="0070C0"/>
                </a:solidFill>
                <a:latin typeface="Baskerville" panose="02020502070401020303"/>
              </a:rPr>
              <a:t>Have effective complaint policy</a:t>
            </a:r>
          </a:p>
          <a:p>
            <a:pPr marL="457200" indent="-457200" algn="just">
              <a:spcBef>
                <a:spcPts val="600"/>
              </a:spcBef>
              <a:buFont typeface="Arial" panose="020B0604020202020204" pitchFamily="34" charset="0"/>
              <a:buChar char="•"/>
            </a:pPr>
            <a:r>
              <a:rPr lang="en-US" sz="2800" dirty="0">
                <a:solidFill>
                  <a:srgbClr val="0070C0"/>
                </a:solidFill>
                <a:latin typeface="Baskerville" panose="02020502070401020303"/>
              </a:rPr>
              <a:t>Train all employees and supervisors</a:t>
            </a:r>
          </a:p>
          <a:p>
            <a:pPr marL="457200" indent="-457200" algn="just">
              <a:spcBef>
                <a:spcPts val="600"/>
              </a:spcBef>
              <a:buFont typeface="Arial" panose="020B0604020202020204" pitchFamily="34" charset="0"/>
              <a:buChar char="•"/>
            </a:pPr>
            <a:r>
              <a:rPr lang="en-US" sz="2800" dirty="0">
                <a:solidFill>
                  <a:srgbClr val="0070C0"/>
                </a:solidFill>
                <a:latin typeface="Baskerville" panose="02020502070401020303"/>
              </a:rPr>
              <a:t>Monitor the workforce</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57814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At-Will Employment</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2565482"/>
            <a:ext cx="10664328" cy="1692771"/>
          </a:xfrm>
          <a:prstGeom prst="rect">
            <a:avLst/>
          </a:prstGeom>
          <a:noFill/>
        </p:spPr>
        <p:txBody>
          <a:bodyPr wrap="square">
            <a:spAutoFit/>
          </a:bodyPr>
          <a:lstStyle/>
          <a:p>
            <a:pPr algn="ctr"/>
            <a:r>
              <a:rPr lang="en-US" sz="4800" dirty="0">
                <a:solidFill>
                  <a:srgbClr val="0070C0"/>
                </a:solidFill>
                <a:latin typeface="Baskerville" panose="02020502070401020303"/>
              </a:rPr>
              <a:t>Hire slow and fire fast!!</a:t>
            </a:r>
          </a:p>
          <a:p>
            <a:pPr algn="ctr"/>
            <a:r>
              <a:rPr lang="en-US" sz="2800" dirty="0">
                <a:solidFill>
                  <a:srgbClr val="0070C0"/>
                </a:solidFill>
                <a:latin typeface="Baskerville" panose="02020502070401020303"/>
              </a:rPr>
              <a:t>(No required probationary period)</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1537588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CEPA Notice</a:t>
            </a:r>
          </a:p>
        </p:txBody>
      </p:sp>
      <p:pic>
        <p:nvPicPr>
          <p:cNvPr id="3" name="Picture 2" descr="A close-up of a whistleblower act&#10;&#10;Description automatically generated">
            <a:extLst>
              <a:ext uri="{FF2B5EF4-FFF2-40B4-BE49-F238E27FC236}">
                <a16:creationId xmlns:a16="http://schemas.microsoft.com/office/drawing/2014/main" id="{1C7361E9-B6A1-A1E3-D6CB-1197685FF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179" y="1490664"/>
            <a:ext cx="2995611" cy="3913109"/>
          </a:xfrm>
          <a:prstGeom prst="rect">
            <a:avLst/>
          </a:prstGeom>
        </p:spPr>
      </p:pic>
    </p:spTree>
    <p:extLst>
      <p:ext uri="{BB962C8B-B14F-4D97-AF65-F5344CB8AC3E}">
        <p14:creationId xmlns:p14="http://schemas.microsoft.com/office/powerpoint/2010/main" val="1618113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dirty="0">
                <a:solidFill>
                  <a:schemeClr val="tx2"/>
                </a:solidFill>
                <a:latin typeface="Baskerville" panose="02020502070401020303" pitchFamily="18" charset="0"/>
                <a:ea typeface="Baskerville" panose="02020502070401020303" pitchFamily="18" charset="0"/>
              </a:rPr>
              <a:t>Prevent CEPA Claims</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553441"/>
            <a:ext cx="10664328" cy="5247590"/>
          </a:xfrm>
          <a:prstGeom prst="rect">
            <a:avLst/>
          </a:prstGeom>
          <a:noFill/>
        </p:spPr>
        <p:txBody>
          <a:bodyPr wrap="square">
            <a:spAutoFit/>
          </a:bodyPr>
          <a:lstStyle/>
          <a:p>
            <a:pPr marL="457200" indent="-457200" algn="just">
              <a:spcBef>
                <a:spcPts val="600"/>
              </a:spcBef>
              <a:buFont typeface="Arial" panose="020B0604020202020204" pitchFamily="34" charset="0"/>
              <a:buChar char="•"/>
            </a:pPr>
            <a:r>
              <a:rPr lang="en-US" sz="2400" dirty="0">
                <a:solidFill>
                  <a:srgbClr val="0070C0"/>
                </a:solidFill>
                <a:latin typeface="Baskerville" panose="02020502070401020303"/>
              </a:rPr>
              <a:t>Build a strong compliance culture by reviewing company policies and procedures with a “whistleblower”/non-retaliation policy and encourage employees to report concerns internally</a:t>
            </a:r>
          </a:p>
          <a:p>
            <a:pPr marL="457200" indent="-457200" algn="just">
              <a:spcBef>
                <a:spcPts val="600"/>
              </a:spcBef>
              <a:buFont typeface="Arial" panose="020B0604020202020204" pitchFamily="34" charset="0"/>
              <a:buChar char="•"/>
            </a:pPr>
            <a:r>
              <a:rPr lang="en-US" sz="2400" dirty="0">
                <a:solidFill>
                  <a:srgbClr val="0070C0"/>
                </a:solidFill>
                <a:latin typeface="Baskerville" panose="02020502070401020303"/>
              </a:rPr>
              <a:t>Create internal safe reporting channels to assure employees reports will be investigated promptly with no tolerance for retaliation</a:t>
            </a:r>
          </a:p>
          <a:p>
            <a:pPr marL="457200" indent="-457200" algn="just">
              <a:spcBef>
                <a:spcPts val="600"/>
              </a:spcBef>
              <a:buFont typeface="Arial" panose="020B0604020202020204" pitchFamily="34" charset="0"/>
              <a:buChar char="•"/>
            </a:pPr>
            <a:r>
              <a:rPr lang="en-US" sz="2400" dirty="0">
                <a:solidFill>
                  <a:srgbClr val="0070C0"/>
                </a:solidFill>
                <a:latin typeface="Baskerville" panose="02020502070401020303"/>
              </a:rPr>
              <a:t>Educate management on proper discipline</a:t>
            </a:r>
          </a:p>
          <a:p>
            <a:pPr marL="457200" indent="-457200" algn="just">
              <a:spcBef>
                <a:spcPts val="600"/>
              </a:spcBef>
              <a:buFont typeface="Arial" panose="020B0604020202020204" pitchFamily="34" charset="0"/>
              <a:buChar char="•"/>
            </a:pPr>
            <a:r>
              <a:rPr lang="en-US" sz="2400" dirty="0">
                <a:solidFill>
                  <a:srgbClr val="0070C0"/>
                </a:solidFill>
                <a:latin typeface="Baskerville" panose="02020502070401020303"/>
              </a:rPr>
              <a:t>Document performance reviews and decisions based on those records</a:t>
            </a:r>
          </a:p>
          <a:p>
            <a:pPr marL="457200" indent="-457200" algn="just">
              <a:spcBef>
                <a:spcPts val="600"/>
              </a:spcBef>
              <a:buFont typeface="Arial" panose="020B0604020202020204" pitchFamily="34" charset="0"/>
              <a:buChar char="•"/>
            </a:pPr>
            <a:r>
              <a:rPr lang="en-US" sz="2400" dirty="0">
                <a:solidFill>
                  <a:srgbClr val="0070C0"/>
                </a:solidFill>
                <a:latin typeface="Baskerville" panose="02020502070401020303"/>
              </a:rPr>
              <a:t>Handle complaints carefully</a:t>
            </a:r>
          </a:p>
          <a:p>
            <a:pPr marL="457200" indent="-457200" algn="just">
              <a:spcBef>
                <a:spcPts val="600"/>
              </a:spcBef>
              <a:buFont typeface="Arial" panose="020B0604020202020204" pitchFamily="34" charset="0"/>
              <a:buChar char="•"/>
            </a:pPr>
            <a:r>
              <a:rPr lang="en-US" sz="2400" dirty="0">
                <a:solidFill>
                  <a:srgbClr val="0070C0"/>
                </a:solidFill>
                <a:latin typeface="Baskerville" panose="02020502070401020303"/>
              </a:rPr>
              <a:t>Foster trust and transparency with open communication</a:t>
            </a:r>
          </a:p>
          <a:p>
            <a:pPr marL="457200" indent="-457200" algn="just">
              <a:spcBef>
                <a:spcPts val="600"/>
              </a:spcBef>
              <a:buFont typeface="Arial" panose="020B0604020202020204" pitchFamily="34" charset="0"/>
              <a:buChar char="•"/>
            </a:pPr>
            <a:endParaRPr lang="en-US" sz="2800" dirty="0">
              <a:solidFill>
                <a:srgbClr val="0070C0"/>
              </a:solidFill>
              <a:latin typeface="Baskerville" panose="02020502070401020303"/>
            </a:endParaRPr>
          </a:p>
          <a:p>
            <a:pPr algn="just">
              <a:spcBef>
                <a:spcPts val="600"/>
              </a:spcBef>
            </a:pPr>
            <a:endParaRPr lang="en-US" sz="2800" dirty="0">
              <a:solidFill>
                <a:srgbClr val="0070C0"/>
              </a:solidFill>
              <a:latin typeface="Baskerville" panose="02020502070401020303"/>
            </a:endParaRP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564046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95A833-BAA2-9A82-0362-EEE56AE5796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A5297A8-F290-7B53-FA70-0D8E1E04BBB4}"/>
              </a:ext>
            </a:extLst>
          </p:cNvPr>
          <p:cNvPicPr>
            <a:picLocks noChangeAspect="1"/>
          </p:cNvPicPr>
          <p:nvPr/>
        </p:nvPicPr>
        <p:blipFill>
          <a:blip r:embed="rId3">
            <a:extLst>
              <a:ext uri="{28A0092B-C50C-407E-A947-70E740481C1C}">
                <a14:useLocalDpi xmlns:a14="http://schemas.microsoft.com/office/drawing/2010/main" val="0"/>
              </a:ext>
            </a:extLst>
          </a:blip>
          <a:srcRect l="24674" r="11671"/>
          <a:stretch/>
        </p:blipFill>
        <p:spPr>
          <a:xfrm>
            <a:off x="6434051" y="-1"/>
            <a:ext cx="5757951" cy="5201907"/>
          </a:xfrm>
          <a:prstGeom prst="rect">
            <a:avLst/>
          </a:prstGeom>
        </p:spPr>
      </p:pic>
      <p:sp>
        <p:nvSpPr>
          <p:cNvPr id="9" name="Rectangle 8">
            <a:extLst>
              <a:ext uri="{FF2B5EF4-FFF2-40B4-BE49-F238E27FC236}">
                <a16:creationId xmlns:a16="http://schemas.microsoft.com/office/drawing/2014/main" id="{1079F20B-7815-66E1-C8F0-FCEA2C09C10A}"/>
              </a:ext>
            </a:extLst>
          </p:cNvPr>
          <p:cNvSpPr/>
          <p:nvPr/>
        </p:nvSpPr>
        <p:spPr>
          <a:xfrm>
            <a:off x="5757950" y="0"/>
            <a:ext cx="4303505" cy="5201908"/>
          </a:xfrm>
          <a:prstGeom prst="rect">
            <a:avLst/>
          </a:prstGeom>
          <a:gradFill>
            <a:gsLst>
              <a:gs pos="84000">
                <a:schemeClr val="bg1"/>
              </a:gs>
              <a:gs pos="3000">
                <a:schemeClr val="bg1">
                  <a:alpha val="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DC95F-D5AD-97F7-A534-AFE1B6BB9A0E}"/>
              </a:ext>
            </a:extLst>
          </p:cNvPr>
          <p:cNvSpPr/>
          <p:nvPr/>
        </p:nvSpPr>
        <p:spPr>
          <a:xfrm>
            <a:off x="0" y="5201908"/>
            <a:ext cx="12192000" cy="45673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502C59F6-5931-DB8A-E111-AEFA57125AA2}"/>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Subtitle 11">
            <a:extLst>
              <a:ext uri="{FF2B5EF4-FFF2-40B4-BE49-F238E27FC236}">
                <a16:creationId xmlns:a16="http://schemas.microsoft.com/office/drawing/2014/main" id="{31E6965F-1A5D-51C6-7170-4B4C05AAA347}"/>
              </a:ext>
            </a:extLst>
          </p:cNvPr>
          <p:cNvSpPr>
            <a:spLocks noGrp="1"/>
          </p:cNvSpPr>
          <p:nvPr>
            <p:ph type="subTitle" idx="4294967295"/>
          </p:nvPr>
        </p:nvSpPr>
        <p:spPr>
          <a:xfrm>
            <a:off x="1153193" y="726387"/>
            <a:ext cx="4942808" cy="2497632"/>
          </a:xfrm>
          <a:prstGeom prst="rect">
            <a:avLst/>
          </a:prstGeom>
        </p:spPr>
        <p:txBody>
          <a:bodyPr>
            <a:normAutofit/>
          </a:bodyPr>
          <a:lstStyle/>
          <a:p>
            <a:pPr marL="0" indent="0">
              <a:lnSpc>
                <a:spcPts val="5500"/>
              </a:lnSpc>
              <a:spcBef>
                <a:spcPts val="0"/>
              </a:spcBef>
              <a:buNone/>
            </a:pPr>
            <a:r>
              <a:rPr lang="en-US" sz="4800" dirty="0">
                <a:solidFill>
                  <a:schemeClr val="tx1"/>
                </a:solidFill>
                <a:latin typeface="Baskerville" panose="02020502070401020303" pitchFamily="18" charset="0"/>
                <a:ea typeface="Baskerville" panose="02020502070401020303" pitchFamily="18" charset="0"/>
              </a:rPr>
              <a:t>Connect with Laddey, Clark </a:t>
            </a:r>
            <a:br>
              <a:rPr lang="en-US" sz="4800" dirty="0">
                <a:solidFill>
                  <a:schemeClr val="tx1"/>
                </a:solidFill>
                <a:latin typeface="Baskerville" panose="02020502070401020303" pitchFamily="18" charset="0"/>
                <a:ea typeface="Baskerville" panose="02020502070401020303" pitchFamily="18" charset="0"/>
              </a:rPr>
            </a:br>
            <a:r>
              <a:rPr lang="en-US" sz="4800" dirty="0">
                <a:solidFill>
                  <a:schemeClr val="tx1"/>
                </a:solidFill>
                <a:latin typeface="Baskerville" panose="02020502070401020303" pitchFamily="18" charset="0"/>
                <a:ea typeface="Baskerville" panose="02020502070401020303" pitchFamily="18" charset="0"/>
              </a:rPr>
              <a:t>&amp; Ryan LLP</a:t>
            </a:r>
          </a:p>
        </p:txBody>
      </p:sp>
      <p:pic>
        <p:nvPicPr>
          <p:cNvPr id="3" name="Picture 11">
            <a:extLst>
              <a:ext uri="{FF2B5EF4-FFF2-40B4-BE49-F238E27FC236}">
                <a16:creationId xmlns:a16="http://schemas.microsoft.com/office/drawing/2014/main" id="{D5ED5AFA-0571-9150-66EE-6C07E6B53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193" y="3633982"/>
            <a:ext cx="630464" cy="63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4">
            <a:extLst>
              <a:ext uri="{FF2B5EF4-FFF2-40B4-BE49-F238E27FC236}">
                <a16:creationId xmlns:a16="http://schemas.microsoft.com/office/drawing/2014/main" id="{C949A2E6-5430-2B68-9FF2-BD0C6CA13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994133" y="3614003"/>
            <a:ext cx="630464" cy="63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E38851A-D363-90AC-25D8-40A5863C838B}"/>
              </a:ext>
            </a:extLst>
          </p:cNvPr>
          <p:cNvPicPr>
            <a:picLocks noChangeAspect="1"/>
          </p:cNvPicPr>
          <p:nvPr/>
        </p:nvPicPr>
        <p:blipFill>
          <a:blip r:embed="rId6"/>
          <a:stretch>
            <a:fillRect/>
          </a:stretch>
        </p:blipFill>
        <p:spPr>
          <a:xfrm>
            <a:off x="4222237" y="3614003"/>
            <a:ext cx="598630" cy="630464"/>
          </a:xfrm>
          <a:prstGeom prst="rect">
            <a:avLst/>
          </a:prstGeom>
        </p:spPr>
      </p:pic>
      <p:sp>
        <p:nvSpPr>
          <p:cNvPr id="6" name="TextBox 5">
            <a:extLst>
              <a:ext uri="{FF2B5EF4-FFF2-40B4-BE49-F238E27FC236}">
                <a16:creationId xmlns:a16="http://schemas.microsoft.com/office/drawing/2014/main" id="{8F74A8BE-196C-0B43-9925-5AD5200C8C0B}"/>
              </a:ext>
            </a:extLst>
          </p:cNvPr>
          <p:cNvSpPr txBox="1"/>
          <p:nvPr/>
        </p:nvSpPr>
        <p:spPr>
          <a:xfrm>
            <a:off x="1515483" y="4418068"/>
            <a:ext cx="630465" cy="184666"/>
          </a:xfrm>
          <a:prstGeom prst="rect">
            <a:avLst/>
          </a:prstGeom>
          <a:noFill/>
        </p:spPr>
        <p:txBody>
          <a:bodyPr wrap="square" lIns="0" tIns="0" rIns="0" bIns="0" rtlCol="0">
            <a:spAutoFit/>
          </a:bodyPr>
          <a:lstStyle/>
          <a:p>
            <a:pPr algn="ctr"/>
            <a:r>
              <a:rPr lang="en-US" sz="1200" dirty="0">
                <a:latin typeface="Baskerville" panose="02020502070401020303" pitchFamily="18" charset="0"/>
                <a:ea typeface="Baskerville" panose="02020502070401020303" pitchFamily="18" charset="0"/>
              </a:rPr>
              <a:t>LIKE US</a:t>
            </a:r>
          </a:p>
        </p:txBody>
      </p:sp>
      <p:sp>
        <p:nvSpPr>
          <p:cNvPr id="10" name="TextBox 9">
            <a:extLst>
              <a:ext uri="{FF2B5EF4-FFF2-40B4-BE49-F238E27FC236}">
                <a16:creationId xmlns:a16="http://schemas.microsoft.com/office/drawing/2014/main" id="{78062518-4CF6-6422-93A0-3AF8C8E07C07}"/>
              </a:ext>
            </a:extLst>
          </p:cNvPr>
          <p:cNvSpPr txBox="1"/>
          <p:nvPr/>
        </p:nvSpPr>
        <p:spPr>
          <a:xfrm>
            <a:off x="2901582" y="4413553"/>
            <a:ext cx="815565" cy="369332"/>
          </a:xfrm>
          <a:prstGeom prst="rect">
            <a:avLst/>
          </a:prstGeom>
          <a:noFill/>
        </p:spPr>
        <p:txBody>
          <a:bodyPr wrap="square" lIns="0" tIns="0" rIns="0" bIns="0" rtlCol="0">
            <a:spAutoFit/>
          </a:bodyPr>
          <a:lstStyle/>
          <a:p>
            <a:pPr algn="ctr"/>
            <a:r>
              <a:rPr lang="en-US" sz="1200" dirty="0">
                <a:latin typeface="Baskerville" panose="02020502070401020303" pitchFamily="18" charset="0"/>
                <a:ea typeface="Baskerville" panose="02020502070401020303" pitchFamily="18" charset="0"/>
              </a:rPr>
              <a:t>CONNECT WITH US</a:t>
            </a:r>
          </a:p>
        </p:txBody>
      </p:sp>
      <p:sp>
        <p:nvSpPr>
          <p:cNvPr id="11" name="TextBox 10">
            <a:extLst>
              <a:ext uri="{FF2B5EF4-FFF2-40B4-BE49-F238E27FC236}">
                <a16:creationId xmlns:a16="http://schemas.microsoft.com/office/drawing/2014/main" id="{0FDFC519-6420-6641-5A25-55AB6779FD5D}"/>
              </a:ext>
            </a:extLst>
          </p:cNvPr>
          <p:cNvSpPr txBox="1"/>
          <p:nvPr/>
        </p:nvSpPr>
        <p:spPr>
          <a:xfrm>
            <a:off x="4029067" y="4413553"/>
            <a:ext cx="984969" cy="184666"/>
          </a:xfrm>
          <a:prstGeom prst="rect">
            <a:avLst/>
          </a:prstGeom>
          <a:noFill/>
        </p:spPr>
        <p:txBody>
          <a:bodyPr wrap="square" lIns="0" tIns="0" rIns="0" bIns="0" rtlCol="0">
            <a:spAutoFit/>
          </a:bodyPr>
          <a:lstStyle/>
          <a:p>
            <a:pPr algn="ctr"/>
            <a:r>
              <a:rPr lang="en-US" sz="1200" dirty="0">
                <a:latin typeface="Baskerville" panose="02020502070401020303" pitchFamily="18" charset="0"/>
                <a:ea typeface="Baskerville" panose="02020502070401020303" pitchFamily="18" charset="0"/>
              </a:rPr>
              <a:t>FOLLOW US</a:t>
            </a:r>
          </a:p>
        </p:txBody>
      </p:sp>
      <p:pic>
        <p:nvPicPr>
          <p:cNvPr id="1026" name="Picture 2">
            <a:extLst>
              <a:ext uri="{FF2B5EF4-FFF2-40B4-BE49-F238E27FC236}">
                <a16:creationId xmlns:a16="http://schemas.microsoft.com/office/drawing/2014/main" id="{8CD95B85-75BC-8715-EC83-E3F30EAFCC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024" y="3620619"/>
            <a:ext cx="668152" cy="65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9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At-Will Employment</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2846933"/>
          </a:xfrm>
          <a:prstGeom prst="rect">
            <a:avLst/>
          </a:prstGeom>
          <a:noFill/>
        </p:spPr>
        <p:txBody>
          <a:bodyPr wrap="square">
            <a:spAutoFit/>
          </a:bodyPr>
          <a:lstStyle/>
          <a:p>
            <a:pPr algn="just"/>
            <a:r>
              <a:rPr lang="en-US" sz="2800" dirty="0">
                <a:solidFill>
                  <a:srgbClr val="0070C0"/>
                </a:solidFill>
                <a:latin typeface="Baskerville" panose="02020502070401020303"/>
              </a:rPr>
              <a:t>In the State of New Jersey, at-will employment is by default:</a:t>
            </a:r>
          </a:p>
          <a:p>
            <a:pPr algn="just"/>
            <a:endParaRPr lang="en-US" sz="1100" dirty="0">
              <a:solidFill>
                <a:srgbClr val="0070C0"/>
              </a:solidFill>
              <a:latin typeface="Baskerville" panose="02020502070401020303"/>
            </a:endParaRPr>
          </a:p>
          <a:p>
            <a:pPr marL="457200" indent="-457200" algn="just">
              <a:buFont typeface="Arial" panose="020B0604020202020204" pitchFamily="34" charset="0"/>
              <a:buChar char="•"/>
            </a:pPr>
            <a:r>
              <a:rPr lang="en-US" sz="2800" dirty="0">
                <a:solidFill>
                  <a:srgbClr val="0070C0"/>
                </a:solidFill>
                <a:latin typeface="Baskerville" panose="02020502070401020303"/>
              </a:rPr>
              <a:t>Unless covered by a contract, civil service or union</a:t>
            </a:r>
          </a:p>
          <a:p>
            <a:pPr marL="457200" indent="-457200" algn="just">
              <a:buFont typeface="Arial" panose="020B0604020202020204" pitchFamily="34" charset="0"/>
              <a:buChar char="•"/>
            </a:pPr>
            <a:r>
              <a:rPr lang="en-US" sz="2800" dirty="0">
                <a:solidFill>
                  <a:srgbClr val="0070C0"/>
                </a:solidFill>
                <a:latin typeface="Baskerville" panose="02020502070401020303"/>
              </a:rPr>
              <a:t>At-will employees can be terminated:</a:t>
            </a:r>
          </a:p>
          <a:p>
            <a:pPr marL="914400" lvl="1" indent="-457200" algn="just">
              <a:buFont typeface="Arial" panose="020B0604020202020204" pitchFamily="34" charset="0"/>
              <a:buChar char="•"/>
            </a:pPr>
            <a:r>
              <a:rPr lang="en-US" sz="2800" dirty="0">
                <a:solidFill>
                  <a:srgbClr val="0070C0"/>
                </a:solidFill>
                <a:latin typeface="Baskerville" panose="02020502070401020303"/>
              </a:rPr>
              <a:t>at any time, AND</a:t>
            </a:r>
          </a:p>
          <a:p>
            <a:pPr marL="914400" lvl="1" indent="-457200" algn="just">
              <a:buFont typeface="Arial" panose="020B0604020202020204" pitchFamily="34" charset="0"/>
              <a:buChar char="•"/>
            </a:pPr>
            <a:r>
              <a:rPr lang="en-US" sz="2800" dirty="0">
                <a:solidFill>
                  <a:srgbClr val="0070C0"/>
                </a:solidFill>
                <a:latin typeface="Baskerville" panose="02020502070401020303"/>
              </a:rPr>
              <a:t>for any reason- as long as it’s not a discriminatory reason</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362221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At-Will Employment</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954107"/>
          </a:xfrm>
          <a:prstGeom prst="rect">
            <a:avLst/>
          </a:prstGeom>
          <a:noFill/>
        </p:spPr>
        <p:txBody>
          <a:bodyPr wrap="square">
            <a:spAutoFit/>
          </a:bodyPr>
          <a:lstStyle/>
          <a:p>
            <a:pPr algn="just"/>
            <a:r>
              <a:rPr lang="en-US" sz="2800" dirty="0">
                <a:solidFill>
                  <a:srgbClr val="0070C0"/>
                </a:solidFill>
                <a:latin typeface="Baskerville" panose="02020502070401020303"/>
              </a:rPr>
              <a:t>So, you can just terminate anyone at any time- right?!</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419117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1BF0-37F6-DFE6-0EFE-341DF5B23DA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03C18-E66B-162E-BC3D-2DBC2D601884}"/>
              </a:ext>
            </a:extLst>
          </p:cNvPr>
          <p:cNvCxnSpPr/>
          <p:nvPr/>
        </p:nvCxnSpPr>
        <p:spPr>
          <a:xfrm>
            <a:off x="730785" y="1454227"/>
            <a:ext cx="1066432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81F99BA3-D899-B4CC-5AEF-EC0362C299C0}"/>
              </a:ext>
            </a:extLst>
          </p:cNvPr>
          <p:cNvSpPr txBox="1">
            <a:spLocks/>
          </p:cNvSpPr>
          <p:nvPr/>
        </p:nvSpPr>
        <p:spPr>
          <a:xfrm>
            <a:off x="4113200" y="2584532"/>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63398762-14C4-E203-1710-947078ED2A90}"/>
              </a:ext>
            </a:extLst>
          </p:cNvPr>
          <p:cNvSpPr txBox="1">
            <a:spLocks/>
          </p:cNvSpPr>
          <p:nvPr/>
        </p:nvSpPr>
        <p:spPr>
          <a:xfrm>
            <a:off x="1447934" y="1771650"/>
            <a:ext cx="9631362" cy="3314700"/>
          </a:xfrm>
          <a:prstGeom prst="rect">
            <a:avLst/>
          </a:prstGeom>
        </p:spPr>
        <p:txBody>
          <a:bodyPr l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dirty="0">
              <a:latin typeface="Baskerville" panose="02020502070401020303" pitchFamily="18" charset="0"/>
              <a:ea typeface="Baskerville" panose="02020502070401020303" pitchFamily="18" charset="0"/>
            </a:endParaRPr>
          </a:p>
        </p:txBody>
      </p:sp>
      <p:sp>
        <p:nvSpPr>
          <p:cNvPr id="6" name="Subtitle 11">
            <a:extLst>
              <a:ext uri="{FF2B5EF4-FFF2-40B4-BE49-F238E27FC236}">
                <a16:creationId xmlns:a16="http://schemas.microsoft.com/office/drawing/2014/main" id="{113B1907-2D79-C0D2-8B65-1C08FE5AFB29}"/>
              </a:ext>
            </a:extLst>
          </p:cNvPr>
          <p:cNvSpPr txBox="1">
            <a:spLocks/>
          </p:cNvSpPr>
          <p:nvPr/>
        </p:nvSpPr>
        <p:spPr>
          <a:xfrm>
            <a:off x="643346" y="812727"/>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3200" dirty="0">
              <a:solidFill>
                <a:schemeClr val="tx2"/>
              </a:solidFill>
              <a:latin typeface="Baskerville" panose="02020502070401020303" pitchFamily="18" charset="0"/>
              <a:ea typeface="Baskerville" panose="02020502070401020303" pitchFamily="18" charset="0"/>
            </a:endParaRPr>
          </a:p>
        </p:txBody>
      </p:sp>
      <p:sp>
        <p:nvSpPr>
          <p:cNvPr id="8" name="Subtitle 11">
            <a:extLst>
              <a:ext uri="{FF2B5EF4-FFF2-40B4-BE49-F238E27FC236}">
                <a16:creationId xmlns:a16="http://schemas.microsoft.com/office/drawing/2014/main" id="{D9EF67FA-299D-670D-082B-4699294C7906}"/>
              </a:ext>
            </a:extLst>
          </p:cNvPr>
          <p:cNvSpPr txBox="1">
            <a:spLocks/>
          </p:cNvSpPr>
          <p:nvPr/>
        </p:nvSpPr>
        <p:spPr>
          <a:xfrm>
            <a:off x="643346" y="825663"/>
            <a:ext cx="6313040" cy="812261"/>
          </a:xfrm>
          <a:prstGeom prst="rect">
            <a:avLst/>
          </a:prstGeom>
          <a:ln>
            <a:noFill/>
          </a:ln>
        </p:spPr>
        <p:txBody>
          <a:bodyPr>
            <a:normAutofit/>
          </a:bodyPr>
          <a:lstStyle>
            <a:lvl1pPr marL="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1pPr>
            <a:lvl2pPr marL="4572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2pPr>
            <a:lvl3pPr marL="9144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13716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4pPr>
            <a:lvl5pPr marL="1828800" indent="0" algn="l" defTabSz="457200" rtl="0" eaLnBrk="1" latinLnBrk="0" hangingPunct="1">
              <a:spcBef>
                <a:spcPct val="20000"/>
              </a:spcBef>
              <a:buFontTx/>
              <a:buNone/>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200" b="1" dirty="0">
                <a:solidFill>
                  <a:schemeClr val="tx2"/>
                </a:solidFill>
                <a:latin typeface="Baskerville" panose="02020502070401020303" pitchFamily="18" charset="0"/>
                <a:ea typeface="Baskerville" panose="02020502070401020303" pitchFamily="18" charset="0"/>
              </a:rPr>
              <a:t>Technically, but…</a:t>
            </a:r>
          </a:p>
        </p:txBody>
      </p:sp>
      <p:sp>
        <p:nvSpPr>
          <p:cNvPr id="4" name="TextBox 3">
            <a:extLst>
              <a:ext uri="{FF2B5EF4-FFF2-40B4-BE49-F238E27FC236}">
                <a16:creationId xmlns:a16="http://schemas.microsoft.com/office/drawing/2014/main" id="{F14E2289-2B1F-6ECE-744E-1DB19804E304}"/>
              </a:ext>
            </a:extLst>
          </p:cNvPr>
          <p:cNvSpPr txBox="1"/>
          <p:nvPr/>
        </p:nvSpPr>
        <p:spPr>
          <a:xfrm>
            <a:off x="643346" y="1758714"/>
            <a:ext cx="10664328" cy="3108543"/>
          </a:xfrm>
          <a:prstGeom prst="rect">
            <a:avLst/>
          </a:prstGeom>
          <a:noFill/>
        </p:spPr>
        <p:txBody>
          <a:bodyPr wrap="square">
            <a:spAutoFit/>
          </a:bodyPr>
          <a:lstStyle/>
          <a:p>
            <a:pPr algn="just"/>
            <a:r>
              <a:rPr lang="en-US" sz="2800" dirty="0">
                <a:solidFill>
                  <a:srgbClr val="0070C0"/>
                </a:solidFill>
                <a:latin typeface="Baskerville" panose="02020502070401020303"/>
              </a:rPr>
              <a:t>Remember we are in NEW JERSEY.</a:t>
            </a:r>
          </a:p>
          <a:p>
            <a:pPr algn="just"/>
            <a:endParaRPr lang="en-US" sz="2800" dirty="0">
              <a:solidFill>
                <a:srgbClr val="0070C0"/>
              </a:solidFill>
              <a:latin typeface="Baskerville" panose="02020502070401020303"/>
            </a:endParaRPr>
          </a:p>
          <a:p>
            <a:pPr algn="just"/>
            <a:r>
              <a:rPr lang="en-US" sz="2800" dirty="0">
                <a:solidFill>
                  <a:srgbClr val="0070C0"/>
                </a:solidFill>
                <a:latin typeface="Baskerville" panose="02020502070401020303"/>
              </a:rPr>
              <a:t>ALWAYS document reasons for termination of employment.</a:t>
            </a:r>
          </a:p>
          <a:p>
            <a:pPr algn="just"/>
            <a:r>
              <a:rPr lang="en-US" sz="2800" dirty="0">
                <a:solidFill>
                  <a:srgbClr val="0070C0"/>
                </a:solidFill>
                <a:latin typeface="Baskerville" panose="02020502070401020303"/>
              </a:rPr>
              <a:t>ALWAYS follow up with a termination letter.</a:t>
            </a:r>
          </a:p>
          <a:p>
            <a:pPr algn="just"/>
            <a:r>
              <a:rPr lang="en-US" sz="2800" dirty="0">
                <a:solidFill>
                  <a:srgbClr val="0070C0"/>
                </a:solidFill>
                <a:latin typeface="Baskerville" panose="02020502070401020303"/>
              </a:rPr>
              <a:t>ALWAYS be ready to defend your action. 	</a:t>
            </a:r>
          </a:p>
          <a:p>
            <a:pPr algn="just"/>
            <a:r>
              <a:rPr lang="en-US" sz="2800" dirty="0">
                <a:solidFill>
                  <a:srgbClr val="0070C0"/>
                </a:solidFill>
                <a:latin typeface="Baskerville" panose="02020502070401020303"/>
              </a:rPr>
              <a:t>	It was NOT a discriminatory decision.</a:t>
            </a:r>
          </a:p>
          <a:p>
            <a:pPr marL="457200" indent="-457200" algn="just">
              <a:buFont typeface="Arial" panose="020B0604020202020204" pitchFamily="34" charset="0"/>
              <a:buChar char="•"/>
            </a:pPr>
            <a:endParaRPr lang="en-US" sz="2800" dirty="0">
              <a:solidFill>
                <a:schemeClr val="tx2"/>
              </a:solidFill>
              <a:latin typeface="Baskerville" panose="02020502070401020303"/>
            </a:endParaRPr>
          </a:p>
        </p:txBody>
      </p:sp>
    </p:spTree>
    <p:extLst>
      <p:ext uri="{BB962C8B-B14F-4D97-AF65-F5344CB8AC3E}">
        <p14:creationId xmlns:p14="http://schemas.microsoft.com/office/powerpoint/2010/main" val="2994050690"/>
      </p:ext>
    </p:extLst>
  </p:cSld>
  <p:clrMapOvr>
    <a:masterClrMapping/>
  </p:clrMapOvr>
</p:sld>
</file>

<file path=ppt/theme/theme1.xml><?xml version="1.0" encoding="utf-8"?>
<a:theme xmlns:a="http://schemas.openxmlformats.org/drawingml/2006/main" name="LCR light background">
  <a:themeElements>
    <a:clrScheme name="LCR 1">
      <a:dk1>
        <a:srgbClr val="13153C"/>
      </a:dk1>
      <a:lt1>
        <a:srgbClr val="FFFFFF"/>
      </a:lt1>
      <a:dk2>
        <a:srgbClr val="467EC3"/>
      </a:dk2>
      <a:lt2>
        <a:srgbClr val="E6E6E6"/>
      </a:lt2>
      <a:accent1>
        <a:srgbClr val="097E8E"/>
      </a:accent1>
      <a:accent2>
        <a:srgbClr val="71B7BC"/>
      </a:accent2>
      <a:accent3>
        <a:srgbClr val="C5A23E"/>
      </a:accent3>
      <a:accent4>
        <a:srgbClr val="E2C06D"/>
      </a:accent4>
      <a:accent5>
        <a:srgbClr val="B3B3B3"/>
      </a:accent5>
      <a:accent6>
        <a:srgbClr val="CCCCCC"/>
      </a:accent6>
      <a:hlink>
        <a:srgbClr val="097E8E"/>
      </a:hlink>
      <a:folHlink>
        <a:srgbClr val="0452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CR dark background">
  <a:themeElements>
    <a:clrScheme name="LCR 1">
      <a:dk1>
        <a:srgbClr val="13153C"/>
      </a:dk1>
      <a:lt1>
        <a:srgbClr val="FFFFFF"/>
      </a:lt1>
      <a:dk2>
        <a:srgbClr val="467EC3"/>
      </a:dk2>
      <a:lt2>
        <a:srgbClr val="E6E6E6"/>
      </a:lt2>
      <a:accent1>
        <a:srgbClr val="097E8E"/>
      </a:accent1>
      <a:accent2>
        <a:srgbClr val="71B7BC"/>
      </a:accent2>
      <a:accent3>
        <a:srgbClr val="C5A23E"/>
      </a:accent3>
      <a:accent4>
        <a:srgbClr val="E2C06D"/>
      </a:accent4>
      <a:accent5>
        <a:srgbClr val="B3B3B3"/>
      </a:accent5>
      <a:accent6>
        <a:srgbClr val="CCCCCC"/>
      </a:accent6>
      <a:hlink>
        <a:srgbClr val="097E8E"/>
      </a:hlink>
      <a:folHlink>
        <a:srgbClr val="0452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19718</TotalTime>
  <Words>2365</Words>
  <Application>Microsoft Office PowerPoint</Application>
  <PresentationFormat>Widescreen</PresentationFormat>
  <Paragraphs>349</Paragraphs>
  <Slides>62</Slides>
  <Notes>62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Baskerville</vt:lpstr>
      <vt:lpstr>Baskerville Old Face</vt:lpstr>
      <vt:lpstr>Baskerville SemiBold</vt:lpstr>
      <vt:lpstr>Calibri</vt:lpstr>
      <vt:lpstr>LCR light background</vt:lpstr>
      <vt:lpstr>LCR dark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1.Hiring Employees</dc:title>
  <dc:creator>Charlee L. Gee</dc:creator>
  <cp:lastModifiedBy>Ursula Leo</cp:lastModifiedBy>
  <cp:revision>470</cp:revision>
  <cp:lastPrinted>2025-10-20T14:45:56Z</cp:lastPrinted>
  <dcterms:created xsi:type="dcterms:W3CDTF">2018-04-10T13:41:41Z</dcterms:created>
  <dcterms:modified xsi:type="dcterms:W3CDTF">2025-10-20T14:45:57Z</dcterms:modified>
</cp:coreProperties>
</file>